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5"/>
    <p:sldMasterId id="214748368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y="5143500" cx="9144000"/>
  <p:notesSz cx="6858000" cy="9144000"/>
  <p:embeddedFontLst>
    <p:embeddedFont>
      <p:font typeface="Rubik Light"/>
      <p:regular r:id="rId26"/>
      <p:bold r:id="rId27"/>
      <p:italic r:id="rId28"/>
      <p:boldItalic r:id="rId29"/>
    </p:embeddedFont>
    <p:embeddedFont>
      <p:font typeface="Bebas Neue"/>
      <p:regular r:id="rId30"/>
    </p:embeddedFont>
    <p:embeddedFont>
      <p:font typeface="Lato Light"/>
      <p:regular r:id="rId31"/>
      <p:bold r:id="rId32"/>
      <p:italic r:id="rId33"/>
      <p:boldItalic r:id="rId34"/>
    </p:embeddedFont>
    <p:embeddedFont>
      <p:font typeface="Rubik"/>
      <p:regular r:id="rId35"/>
      <p:bold r:id="rId36"/>
      <p:italic r:id="rId37"/>
      <p:boldItalic r:id="rId38"/>
    </p:embeddedFont>
    <p:embeddedFont>
      <p:font typeface="Fira Sans Extra Condensed"/>
      <p:regular r:id="rId39"/>
      <p:bold r:id="rId40"/>
      <p:italic r:id="rId41"/>
      <p:boldItalic r:id="rId42"/>
    </p:embeddedFont>
    <p:embeddedFont>
      <p:font typeface="Open Sans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44">
          <p15:clr>
            <a:srgbClr val="9AA0A6"/>
          </p15:clr>
        </p15:guide>
        <p15:guide id="4" pos="5520">
          <p15:clr>
            <a:srgbClr val="9AA0A6"/>
          </p15:clr>
        </p15:guide>
        <p15:guide id="5" orient="horz" pos="2996">
          <p15:clr>
            <a:srgbClr val="9AA0A6"/>
          </p15:clr>
        </p15:guide>
        <p15:guide id="6" pos="1463">
          <p15:clr>
            <a:srgbClr val="9AA0A6"/>
          </p15:clr>
        </p15:guide>
        <p15:guide id="7" pos="4168">
          <p15:clr>
            <a:srgbClr val="9AA0A6"/>
          </p15:clr>
        </p15:guide>
        <p15:guide id="8" pos="240">
          <p15:clr>
            <a:srgbClr val="9AA0A6"/>
          </p15:clr>
        </p15:guide>
        <p15:guide id="9" pos="1527">
          <p15:clr>
            <a:srgbClr val="9AA0A6"/>
          </p15:clr>
        </p15:guide>
        <p15:guide id="10" pos="1592">
          <p15:clr>
            <a:srgbClr val="9AA0A6"/>
          </p15:clr>
        </p15:guide>
        <p15:guide id="11" pos="2816">
          <p15:clr>
            <a:srgbClr val="9AA0A6"/>
          </p15:clr>
        </p15:guide>
        <p15:guide id="12" pos="2944">
          <p15:clr>
            <a:srgbClr val="9AA0A6"/>
          </p15:clr>
        </p15:guide>
        <p15:guide id="13" pos="4233">
          <p15:clr>
            <a:srgbClr val="9AA0A6"/>
          </p15:clr>
        </p15:guide>
        <p15:guide id="14" pos="429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439FC42-74F8-4C74-982B-5F1BFDA453EE}">
  <a:tblStyle styleId="{A439FC42-74F8-4C74-982B-5F1BFDA453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5180035-D2FD-4C14-9271-F46DCDD1EF9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8F85E52-CD9E-4F35-8D31-B0DA6E3BBF76}" styleName="Table_2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44" orient="horz"/>
        <p:guide pos="5520"/>
        <p:guide pos="2996" orient="horz"/>
        <p:guide pos="1463"/>
        <p:guide pos="4168"/>
        <p:guide pos="240"/>
        <p:guide pos="1527"/>
        <p:guide pos="1592"/>
        <p:guide pos="2816"/>
        <p:guide pos="2944"/>
        <p:guide pos="4233"/>
        <p:guide pos="4297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-bold.fntdata"/><Relationship Id="rId20" Type="http://schemas.openxmlformats.org/officeDocument/2006/relationships/slide" Target="slides/slide13.xml"/><Relationship Id="rId42" Type="http://schemas.openxmlformats.org/officeDocument/2006/relationships/font" Target="fonts/FiraSansExtraCondensed-boldItalic.fntdata"/><Relationship Id="rId41" Type="http://schemas.openxmlformats.org/officeDocument/2006/relationships/font" Target="fonts/FiraSansExtraCondensed-italic.fntdata"/><Relationship Id="rId22" Type="http://schemas.openxmlformats.org/officeDocument/2006/relationships/slide" Target="slides/slide15.xml"/><Relationship Id="rId44" Type="http://schemas.openxmlformats.org/officeDocument/2006/relationships/font" Target="fonts/OpenSans-bold.fntdata"/><Relationship Id="rId21" Type="http://schemas.openxmlformats.org/officeDocument/2006/relationships/slide" Target="slides/slide14.xml"/><Relationship Id="rId43" Type="http://schemas.openxmlformats.org/officeDocument/2006/relationships/font" Target="fonts/OpenSans-regular.fntdata"/><Relationship Id="rId24" Type="http://schemas.openxmlformats.org/officeDocument/2006/relationships/slide" Target="slides/slide17.xml"/><Relationship Id="rId46" Type="http://schemas.openxmlformats.org/officeDocument/2006/relationships/font" Target="fonts/OpenSans-boldItalic.fntdata"/><Relationship Id="rId23" Type="http://schemas.openxmlformats.org/officeDocument/2006/relationships/slide" Target="slides/slide16.xml"/><Relationship Id="rId45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ubikLight-regular.fntdata"/><Relationship Id="rId25" Type="http://schemas.openxmlformats.org/officeDocument/2006/relationships/slide" Target="slides/slide18.xml"/><Relationship Id="rId28" Type="http://schemas.openxmlformats.org/officeDocument/2006/relationships/font" Target="fonts/RubikLight-italic.fntdata"/><Relationship Id="rId27" Type="http://schemas.openxmlformats.org/officeDocument/2006/relationships/font" Target="fonts/RubikLight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RubikLight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atoLight-regular.fntdata"/><Relationship Id="rId30" Type="http://schemas.openxmlformats.org/officeDocument/2006/relationships/font" Target="fonts/BebasNeue-regular.fntdata"/><Relationship Id="rId11" Type="http://schemas.openxmlformats.org/officeDocument/2006/relationships/slide" Target="slides/slide4.xml"/><Relationship Id="rId33" Type="http://schemas.openxmlformats.org/officeDocument/2006/relationships/font" Target="fonts/LatoLight-italic.fntdata"/><Relationship Id="rId10" Type="http://schemas.openxmlformats.org/officeDocument/2006/relationships/slide" Target="slides/slide3.xml"/><Relationship Id="rId32" Type="http://schemas.openxmlformats.org/officeDocument/2006/relationships/font" Target="fonts/LatoLight-bold.fntdata"/><Relationship Id="rId13" Type="http://schemas.openxmlformats.org/officeDocument/2006/relationships/slide" Target="slides/slide6.xml"/><Relationship Id="rId35" Type="http://schemas.openxmlformats.org/officeDocument/2006/relationships/font" Target="fonts/Rubik-regular.fntdata"/><Relationship Id="rId12" Type="http://schemas.openxmlformats.org/officeDocument/2006/relationships/slide" Target="slides/slide5.xml"/><Relationship Id="rId34" Type="http://schemas.openxmlformats.org/officeDocument/2006/relationships/font" Target="fonts/LatoLight-boldItalic.fntdata"/><Relationship Id="rId15" Type="http://schemas.openxmlformats.org/officeDocument/2006/relationships/slide" Target="slides/slide8.xml"/><Relationship Id="rId37" Type="http://schemas.openxmlformats.org/officeDocument/2006/relationships/font" Target="fonts/Rubik-italic.fntdata"/><Relationship Id="rId14" Type="http://schemas.openxmlformats.org/officeDocument/2006/relationships/slide" Target="slides/slide7.xml"/><Relationship Id="rId36" Type="http://schemas.openxmlformats.org/officeDocument/2006/relationships/font" Target="fonts/Rubik-bold.fntdata"/><Relationship Id="rId17" Type="http://schemas.openxmlformats.org/officeDocument/2006/relationships/slide" Target="slides/slide10.xml"/><Relationship Id="rId39" Type="http://schemas.openxmlformats.org/officeDocument/2006/relationships/font" Target="fonts/FiraSansExtraCondensed-regular.fntdata"/><Relationship Id="rId16" Type="http://schemas.openxmlformats.org/officeDocument/2006/relationships/slide" Target="slides/slide9.xml"/><Relationship Id="rId38" Type="http://schemas.openxmlformats.org/officeDocument/2006/relationships/font" Target="fonts/Rubik-bold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f3f181e4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f3f181e4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e22eacb10d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e22eacb10d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e22eacb10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e22eacb10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e22eacb10d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e22eacb10d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e22eacb10d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e22eacb10d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e22eacb10d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e22eacb10d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e22eacb10d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e22eacb10d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e22eacb10d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e22eacb10d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e22eacb10d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e22eacb10d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e22eacb10d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e22eacb10d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3f181e4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3f181e4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Open Sans"/>
                <a:ea typeface="Open Sans"/>
                <a:cs typeface="Open Sans"/>
                <a:sym typeface="Open Sans"/>
              </a:rPr>
              <a:t>The world pace has changed, </a:t>
            </a:r>
            <a:endParaRPr b="1"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Open Sans"/>
                <a:ea typeface="Open Sans"/>
                <a:cs typeface="Open Sans"/>
                <a:sym typeface="Open Sans"/>
              </a:rPr>
              <a:t>and people are adapting to a new, </a:t>
            </a:r>
            <a:endParaRPr b="1"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>
                <a:latin typeface="Open Sans"/>
                <a:ea typeface="Open Sans"/>
                <a:cs typeface="Open Sans"/>
                <a:sym typeface="Open Sans"/>
              </a:rPr>
              <a:t>and hopefully brief, rhythm</a:t>
            </a:r>
            <a:endParaRPr b="1" sz="14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f3f181e4a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df3f181e4a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df3f181e4a_0_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df3f181e4a_0_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e21115fac7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e21115fac7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ddce34768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ddce3476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e22eacb1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e22eacb1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e22eacb10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e22eacb10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e22eacb10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e22eacb10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NZA">
  <p:cSld name="CINZA">
    <p:bg>
      <p:bgPr>
        <a:solidFill>
          <a:srgbClr val="292929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idx="12" type="sldNum"/>
          </p:nvPr>
        </p:nvSpPr>
        <p:spPr>
          <a:xfrm>
            <a:off x="4507874" y="4394478"/>
            <a:ext cx="1245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875" lIns="14875" spcFirstLastPara="1" rIns="14875" wrap="square" tIns="148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sz="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idx="12" type="sldNum"/>
          </p:nvPr>
        </p:nvSpPr>
        <p:spPr>
          <a:xfrm>
            <a:off x="4503396" y="4669334"/>
            <a:ext cx="134100" cy="1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100" lIns="24100" spcFirstLastPara="1" rIns="24100" wrap="square" tIns="24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5">
  <p:cSld name="TITLE_9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58" name="Google Shape;58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9" name="Google Shape;5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5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8"/>
          <p:cNvSpPr txBox="1"/>
          <p:nvPr>
            <p:ph type="title"/>
          </p:nvPr>
        </p:nvSpPr>
        <p:spPr>
          <a:xfrm>
            <a:off x="311708" y="744574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Char char="●"/>
              <a:defRPr sz="5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1" type="body"/>
          </p:nvPr>
        </p:nvSpPr>
        <p:spPr>
          <a:xfrm>
            <a:off x="311699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5pPr>
            <a:lvl6pPr indent="-3429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2" type="sldNum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0">
  <p:cSld name="TITLE_13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66" name="Google Shape;66;p1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7" name="Google Shape;6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3">
  <p:cSld name="TITLE_5_4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/>
          <p:nvPr>
            <p:ph type="title"/>
          </p:nvPr>
        </p:nvSpPr>
        <p:spPr>
          <a:xfrm>
            <a:off x="311708" y="744574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00" lIns="91400" spcFirstLastPara="1" rIns="91400" wrap="square" tIns="914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Char char="●"/>
              <a:defRPr sz="5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70" name="Google Shape;70;p20"/>
          <p:cNvSpPr txBox="1"/>
          <p:nvPr>
            <p:ph idx="1" type="body"/>
          </p:nvPr>
        </p:nvSpPr>
        <p:spPr>
          <a:xfrm>
            <a:off x="311699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91400" spcFirstLastPara="1" rIns="91400" wrap="square" tIns="9140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2800"/>
              <a:buFont typeface="Arial"/>
              <a:buNone/>
              <a:defRPr sz="2800"/>
            </a:lvl5pPr>
            <a:lvl6pPr indent="-3429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1" name="Google Shape;71;p20"/>
          <p:cNvSpPr txBox="1"/>
          <p:nvPr>
            <p:ph idx="12" type="sldNum"/>
          </p:nvPr>
        </p:nvSpPr>
        <p:spPr>
          <a:xfrm>
            <a:off x="8684345" y="4700819"/>
            <a:ext cx="336900" cy="31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00" lIns="91400" spcFirstLastPara="1" rIns="91400" wrap="square" tIns="914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858"/>
              </a:buClr>
              <a:buSzPts val="1000"/>
              <a:buFont typeface="Arial"/>
              <a:buNone/>
              <a:defRPr sz="1000">
                <a:solidFill>
                  <a:srgbClr val="58585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99978" y="4820934"/>
            <a:ext cx="603375" cy="11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hapes3" type="blank">
  <p:cSld name="BLANK">
    <p:bg>
      <p:bgPr>
        <a:solidFill>
          <a:srgbClr val="232C7B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2">
  <p:cSld name="Blank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/>
          <p:nvPr>
            <p:ph idx="12" type="sldNum"/>
          </p:nvPr>
        </p:nvSpPr>
        <p:spPr>
          <a:xfrm>
            <a:off x="4503396" y="4669334"/>
            <a:ext cx="134100" cy="1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24100" lIns="24100" spcFirstLastPara="1" rIns="24100" wrap="square" tIns="24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9">
  <p:cSld name="TITLE_12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84" name="Google Shape;84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5" name="Google Shape;8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7"/>
          <p:cNvSpPr txBox="1"/>
          <p:nvPr/>
        </p:nvSpPr>
        <p:spPr>
          <a:xfrm>
            <a:off x="128443" y="4553263"/>
            <a:ext cx="4719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91425" spcFirstLastPara="1" rIns="91425" wrap="square" tIns="4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100" u="none" cap="none" strike="noStrike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rPr>
              <a:t>‹#›</a:t>
            </a:fld>
            <a:endParaRPr b="1" i="0" sz="1100" u="none" cap="none" strike="noStrike">
              <a:solidFill>
                <a:schemeClr val="accen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88" name="Google Shape;88;p27"/>
          <p:cNvCxnSpPr/>
          <p:nvPr/>
        </p:nvCxnSpPr>
        <p:spPr>
          <a:xfrm>
            <a:off x="736392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89" name="Google Shape;89;p27"/>
          <p:cNvCxnSpPr/>
          <p:nvPr/>
        </p:nvCxnSpPr>
        <p:spPr>
          <a:xfrm>
            <a:off x="2269996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0" name="Google Shape;90;p27"/>
          <p:cNvCxnSpPr/>
          <p:nvPr/>
        </p:nvCxnSpPr>
        <p:spPr>
          <a:xfrm>
            <a:off x="3803600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1" name="Google Shape;91;p27"/>
          <p:cNvCxnSpPr/>
          <p:nvPr/>
        </p:nvCxnSpPr>
        <p:spPr>
          <a:xfrm>
            <a:off x="5337203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2" name="Google Shape;92;p27"/>
          <p:cNvCxnSpPr/>
          <p:nvPr/>
        </p:nvCxnSpPr>
        <p:spPr>
          <a:xfrm>
            <a:off x="6870807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3" name="Google Shape;93;p27"/>
          <p:cNvCxnSpPr/>
          <p:nvPr/>
        </p:nvCxnSpPr>
        <p:spPr>
          <a:xfrm>
            <a:off x="8404412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4" name="Google Shape;94;p27"/>
          <p:cNvSpPr txBox="1"/>
          <p:nvPr/>
        </p:nvSpPr>
        <p:spPr>
          <a:xfrm rot="-5400000">
            <a:off x="-631866" y="3401199"/>
            <a:ext cx="20175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 u="none" cap="none" strike="noStrik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www.dublindesign.com</a:t>
            </a:r>
            <a:endParaRPr b="1" i="0" sz="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95" name="Google Shape;95;p27"/>
          <p:cNvGrpSpPr/>
          <p:nvPr/>
        </p:nvGrpSpPr>
        <p:grpSpPr>
          <a:xfrm>
            <a:off x="337874" y="4895412"/>
            <a:ext cx="67050" cy="248132"/>
            <a:chOff x="1569366" y="5427922"/>
            <a:chExt cx="89400" cy="330842"/>
          </a:xfrm>
        </p:grpSpPr>
        <p:cxnSp>
          <p:nvCxnSpPr>
            <p:cNvPr id="96" name="Google Shape;96;p27"/>
            <p:cNvCxnSpPr/>
            <p:nvPr/>
          </p:nvCxnSpPr>
          <p:spPr>
            <a:xfrm>
              <a:off x="1614022" y="5435364"/>
              <a:ext cx="0" cy="323400"/>
            </a:xfrm>
            <a:prstGeom prst="straightConnector1">
              <a:avLst/>
            </a:prstGeom>
            <a:noFill/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97" name="Google Shape;97;p27"/>
            <p:cNvSpPr/>
            <p:nvPr/>
          </p:nvSpPr>
          <p:spPr>
            <a:xfrm>
              <a:off x="1569366" y="5427922"/>
              <a:ext cx="89400" cy="45600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5_Title Slide">
  <p:cSld name="35_Title Slid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8"/>
          <p:cNvSpPr txBox="1"/>
          <p:nvPr/>
        </p:nvSpPr>
        <p:spPr>
          <a:xfrm>
            <a:off x="128443" y="4553263"/>
            <a:ext cx="4719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91425" spcFirstLastPara="1" rIns="91425" wrap="square" tIns="4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1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rPr>
              <a:t>‹#›</a:t>
            </a:fld>
            <a:endParaRPr b="1" i="0" sz="1100">
              <a:solidFill>
                <a:schemeClr val="accen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00" name="Google Shape;100;p28"/>
          <p:cNvCxnSpPr/>
          <p:nvPr/>
        </p:nvCxnSpPr>
        <p:spPr>
          <a:xfrm>
            <a:off x="736392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1" name="Google Shape;101;p28"/>
          <p:cNvCxnSpPr/>
          <p:nvPr/>
        </p:nvCxnSpPr>
        <p:spPr>
          <a:xfrm>
            <a:off x="2269996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2" name="Google Shape;102;p28"/>
          <p:cNvCxnSpPr/>
          <p:nvPr/>
        </p:nvCxnSpPr>
        <p:spPr>
          <a:xfrm>
            <a:off x="3803600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3" name="Google Shape;103;p28"/>
          <p:cNvCxnSpPr/>
          <p:nvPr/>
        </p:nvCxnSpPr>
        <p:spPr>
          <a:xfrm>
            <a:off x="5337203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4" name="Google Shape;104;p28"/>
          <p:cNvCxnSpPr/>
          <p:nvPr/>
        </p:nvCxnSpPr>
        <p:spPr>
          <a:xfrm>
            <a:off x="6870807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5" name="Google Shape;105;p28"/>
          <p:cNvCxnSpPr/>
          <p:nvPr/>
        </p:nvCxnSpPr>
        <p:spPr>
          <a:xfrm>
            <a:off x="8404412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06" name="Google Shape;106;p28"/>
          <p:cNvGrpSpPr/>
          <p:nvPr/>
        </p:nvGrpSpPr>
        <p:grpSpPr>
          <a:xfrm>
            <a:off x="337874" y="4895412"/>
            <a:ext cx="67050" cy="248132"/>
            <a:chOff x="1569366" y="5427922"/>
            <a:chExt cx="89400" cy="330842"/>
          </a:xfrm>
        </p:grpSpPr>
        <p:cxnSp>
          <p:nvCxnSpPr>
            <p:cNvPr id="107" name="Google Shape;107;p28"/>
            <p:cNvCxnSpPr/>
            <p:nvPr/>
          </p:nvCxnSpPr>
          <p:spPr>
            <a:xfrm>
              <a:off x="1614022" y="5435364"/>
              <a:ext cx="0" cy="323400"/>
            </a:xfrm>
            <a:prstGeom prst="straightConnector1">
              <a:avLst/>
            </a:prstGeom>
            <a:noFill/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08" name="Google Shape;108;p28"/>
            <p:cNvSpPr/>
            <p:nvPr/>
          </p:nvSpPr>
          <p:spPr>
            <a:xfrm>
              <a:off x="1569366" y="5427922"/>
              <a:ext cx="89400" cy="45600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Slide">
  <p:cSld name="3_Title Slide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9"/>
          <p:cNvSpPr/>
          <p:nvPr/>
        </p:nvSpPr>
        <p:spPr>
          <a:xfrm>
            <a:off x="0" y="0"/>
            <a:ext cx="2270100" cy="5137800"/>
          </a:xfrm>
          <a:prstGeom prst="rect">
            <a:avLst/>
          </a:prstGeom>
          <a:solidFill>
            <a:schemeClr val="dk1">
              <a:alpha val="392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29"/>
          <p:cNvSpPr txBox="1"/>
          <p:nvPr/>
        </p:nvSpPr>
        <p:spPr>
          <a:xfrm>
            <a:off x="128443" y="4553263"/>
            <a:ext cx="4719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91425" spcFirstLastPara="1" rIns="91425" wrap="square" tIns="4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1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rPr>
              <a:t>‹#›</a:t>
            </a:fld>
            <a:endParaRPr b="1" i="0" sz="1100">
              <a:solidFill>
                <a:schemeClr val="accen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12" name="Google Shape;112;p29"/>
          <p:cNvCxnSpPr/>
          <p:nvPr/>
        </p:nvCxnSpPr>
        <p:spPr>
          <a:xfrm>
            <a:off x="736392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3" name="Google Shape;113;p29"/>
          <p:cNvCxnSpPr/>
          <p:nvPr/>
        </p:nvCxnSpPr>
        <p:spPr>
          <a:xfrm>
            <a:off x="2269996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4" name="Google Shape;114;p29"/>
          <p:cNvCxnSpPr/>
          <p:nvPr/>
        </p:nvCxnSpPr>
        <p:spPr>
          <a:xfrm>
            <a:off x="3803600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5" name="Google Shape;115;p29"/>
          <p:cNvCxnSpPr/>
          <p:nvPr/>
        </p:nvCxnSpPr>
        <p:spPr>
          <a:xfrm>
            <a:off x="5337203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6" name="Google Shape;116;p29"/>
          <p:cNvCxnSpPr/>
          <p:nvPr/>
        </p:nvCxnSpPr>
        <p:spPr>
          <a:xfrm>
            <a:off x="6870807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7" name="Google Shape;117;p29"/>
          <p:cNvCxnSpPr/>
          <p:nvPr/>
        </p:nvCxnSpPr>
        <p:spPr>
          <a:xfrm>
            <a:off x="8404412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8" name="Google Shape;118;p29"/>
          <p:cNvSpPr txBox="1"/>
          <p:nvPr/>
        </p:nvSpPr>
        <p:spPr>
          <a:xfrm rot="-5400000">
            <a:off x="-631866" y="3401199"/>
            <a:ext cx="20175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www.dublindesign.com</a:t>
            </a:r>
            <a:endParaRPr b="1" i="0" sz="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19" name="Google Shape;119;p29"/>
          <p:cNvGrpSpPr/>
          <p:nvPr/>
        </p:nvGrpSpPr>
        <p:grpSpPr>
          <a:xfrm>
            <a:off x="337874" y="4895412"/>
            <a:ext cx="67050" cy="248132"/>
            <a:chOff x="1569366" y="5427922"/>
            <a:chExt cx="89400" cy="330842"/>
          </a:xfrm>
        </p:grpSpPr>
        <p:cxnSp>
          <p:nvCxnSpPr>
            <p:cNvPr id="120" name="Google Shape;120;p29"/>
            <p:cNvCxnSpPr/>
            <p:nvPr/>
          </p:nvCxnSpPr>
          <p:spPr>
            <a:xfrm>
              <a:off x="1614022" y="5435364"/>
              <a:ext cx="0" cy="323400"/>
            </a:xfrm>
            <a:prstGeom prst="straightConnector1">
              <a:avLst/>
            </a:prstGeom>
            <a:noFill/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21" name="Google Shape;121;p29"/>
            <p:cNvSpPr/>
            <p:nvPr/>
          </p:nvSpPr>
          <p:spPr>
            <a:xfrm>
              <a:off x="1569366" y="5427922"/>
              <a:ext cx="89400" cy="45600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8_Title Slide">
  <p:cSld name="38_Title Slide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0"/>
          <p:cNvSpPr/>
          <p:nvPr/>
        </p:nvSpPr>
        <p:spPr>
          <a:xfrm>
            <a:off x="3803600" y="0"/>
            <a:ext cx="5340300" cy="5137800"/>
          </a:xfrm>
          <a:prstGeom prst="rect">
            <a:avLst/>
          </a:prstGeom>
          <a:solidFill>
            <a:schemeClr val="dk1">
              <a:alpha val="392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30"/>
          <p:cNvSpPr txBox="1"/>
          <p:nvPr/>
        </p:nvSpPr>
        <p:spPr>
          <a:xfrm>
            <a:off x="128443" y="4553263"/>
            <a:ext cx="4719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91425" spcFirstLastPara="1" rIns="91425" wrap="square" tIns="4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1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rPr>
              <a:t>‹#›</a:t>
            </a:fld>
            <a:endParaRPr b="1" i="0" sz="1100">
              <a:solidFill>
                <a:schemeClr val="accen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25" name="Google Shape;125;p30"/>
          <p:cNvCxnSpPr/>
          <p:nvPr/>
        </p:nvCxnSpPr>
        <p:spPr>
          <a:xfrm>
            <a:off x="736392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6" name="Google Shape;126;p30"/>
          <p:cNvCxnSpPr/>
          <p:nvPr/>
        </p:nvCxnSpPr>
        <p:spPr>
          <a:xfrm>
            <a:off x="2269996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7" name="Google Shape;127;p30"/>
          <p:cNvCxnSpPr/>
          <p:nvPr/>
        </p:nvCxnSpPr>
        <p:spPr>
          <a:xfrm>
            <a:off x="3803600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8" name="Google Shape;128;p30"/>
          <p:cNvCxnSpPr/>
          <p:nvPr/>
        </p:nvCxnSpPr>
        <p:spPr>
          <a:xfrm>
            <a:off x="5337203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29" name="Google Shape;129;p30"/>
          <p:cNvCxnSpPr/>
          <p:nvPr/>
        </p:nvCxnSpPr>
        <p:spPr>
          <a:xfrm>
            <a:off x="6870807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0" name="Google Shape;130;p30"/>
          <p:cNvCxnSpPr/>
          <p:nvPr/>
        </p:nvCxnSpPr>
        <p:spPr>
          <a:xfrm>
            <a:off x="8404412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31" name="Google Shape;131;p30"/>
          <p:cNvSpPr txBox="1"/>
          <p:nvPr/>
        </p:nvSpPr>
        <p:spPr>
          <a:xfrm rot="-5400000">
            <a:off x="-631866" y="3401199"/>
            <a:ext cx="20175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www.dublindesign.com</a:t>
            </a:r>
            <a:endParaRPr b="1" i="0" sz="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32" name="Google Shape;132;p30"/>
          <p:cNvGrpSpPr/>
          <p:nvPr/>
        </p:nvGrpSpPr>
        <p:grpSpPr>
          <a:xfrm>
            <a:off x="337874" y="4895412"/>
            <a:ext cx="67050" cy="248132"/>
            <a:chOff x="1569366" y="5427922"/>
            <a:chExt cx="89400" cy="330842"/>
          </a:xfrm>
        </p:grpSpPr>
        <p:cxnSp>
          <p:nvCxnSpPr>
            <p:cNvPr id="133" name="Google Shape;133;p30"/>
            <p:cNvCxnSpPr/>
            <p:nvPr/>
          </p:nvCxnSpPr>
          <p:spPr>
            <a:xfrm>
              <a:off x="1614022" y="5435364"/>
              <a:ext cx="0" cy="323400"/>
            </a:xfrm>
            <a:prstGeom prst="straightConnector1">
              <a:avLst/>
            </a:prstGeom>
            <a:noFill/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34" name="Google Shape;134;p30"/>
            <p:cNvSpPr/>
            <p:nvPr/>
          </p:nvSpPr>
          <p:spPr>
            <a:xfrm>
              <a:off x="1569366" y="5427922"/>
              <a:ext cx="89400" cy="45600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Title Slide">
  <p:cSld name="9_Title Slide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1"/>
          <p:cNvSpPr/>
          <p:nvPr/>
        </p:nvSpPr>
        <p:spPr>
          <a:xfrm>
            <a:off x="0" y="0"/>
            <a:ext cx="9144000" cy="5137800"/>
          </a:xfrm>
          <a:prstGeom prst="rect">
            <a:avLst/>
          </a:prstGeom>
          <a:solidFill>
            <a:schemeClr val="dk1">
              <a:alpha val="3920"/>
            </a:schemeClr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31"/>
          <p:cNvSpPr txBox="1"/>
          <p:nvPr/>
        </p:nvSpPr>
        <p:spPr>
          <a:xfrm>
            <a:off x="128443" y="4553263"/>
            <a:ext cx="471900" cy="36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91425" spcFirstLastPara="1" rIns="91425" wrap="square" tIns="457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1100">
                <a:solidFill>
                  <a:schemeClr val="accent1"/>
                </a:solidFill>
                <a:latin typeface="Bebas Neue"/>
                <a:ea typeface="Bebas Neue"/>
                <a:cs typeface="Bebas Neue"/>
                <a:sym typeface="Bebas Neue"/>
              </a:rPr>
              <a:t>‹#›</a:t>
            </a:fld>
            <a:endParaRPr b="1" i="0" sz="1100">
              <a:solidFill>
                <a:schemeClr val="accent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138" name="Google Shape;138;p31"/>
          <p:cNvCxnSpPr/>
          <p:nvPr/>
        </p:nvCxnSpPr>
        <p:spPr>
          <a:xfrm>
            <a:off x="736392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39" name="Google Shape;139;p31"/>
          <p:cNvCxnSpPr/>
          <p:nvPr/>
        </p:nvCxnSpPr>
        <p:spPr>
          <a:xfrm>
            <a:off x="2269996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0" name="Google Shape;140;p31"/>
          <p:cNvCxnSpPr/>
          <p:nvPr/>
        </p:nvCxnSpPr>
        <p:spPr>
          <a:xfrm>
            <a:off x="3803600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1" name="Google Shape;141;p31"/>
          <p:cNvCxnSpPr/>
          <p:nvPr/>
        </p:nvCxnSpPr>
        <p:spPr>
          <a:xfrm>
            <a:off x="5337203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2" name="Google Shape;142;p31"/>
          <p:cNvCxnSpPr/>
          <p:nvPr/>
        </p:nvCxnSpPr>
        <p:spPr>
          <a:xfrm>
            <a:off x="6870807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3" name="Google Shape;143;p31"/>
          <p:cNvCxnSpPr/>
          <p:nvPr/>
        </p:nvCxnSpPr>
        <p:spPr>
          <a:xfrm>
            <a:off x="8404412" y="-5621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>
                <a:alpha val="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4" name="Google Shape;144;p31"/>
          <p:cNvSpPr txBox="1"/>
          <p:nvPr/>
        </p:nvSpPr>
        <p:spPr>
          <a:xfrm rot="-5400000">
            <a:off x="-631866" y="3401199"/>
            <a:ext cx="20175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www.dublindesign.com</a:t>
            </a:r>
            <a:endParaRPr b="1" i="0" sz="800">
              <a:solidFill>
                <a:schemeClr val="dk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145" name="Google Shape;145;p31"/>
          <p:cNvGrpSpPr/>
          <p:nvPr/>
        </p:nvGrpSpPr>
        <p:grpSpPr>
          <a:xfrm>
            <a:off x="337874" y="4895412"/>
            <a:ext cx="67050" cy="248132"/>
            <a:chOff x="1569366" y="5427922"/>
            <a:chExt cx="89400" cy="330842"/>
          </a:xfrm>
        </p:grpSpPr>
        <p:cxnSp>
          <p:nvCxnSpPr>
            <p:cNvPr id="146" name="Google Shape;146;p31"/>
            <p:cNvCxnSpPr/>
            <p:nvPr/>
          </p:nvCxnSpPr>
          <p:spPr>
            <a:xfrm>
              <a:off x="1614022" y="5435364"/>
              <a:ext cx="0" cy="323400"/>
            </a:xfrm>
            <a:prstGeom prst="straightConnector1">
              <a:avLst/>
            </a:prstGeom>
            <a:noFill/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sp>
          <p:nvSpPr>
            <p:cNvPr id="147" name="Google Shape;147;p31"/>
            <p:cNvSpPr/>
            <p:nvPr/>
          </p:nvSpPr>
          <p:spPr>
            <a:xfrm>
              <a:off x="1569366" y="5427922"/>
              <a:ext cx="89400" cy="45600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4_1">
    <p:bg>
      <p:bgPr>
        <a:solidFill>
          <a:srgbClr val="FFCDCD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01350" y="4821025"/>
            <a:ext cx="601872" cy="11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hapes1 6">
  <p:cSld name="CAPTION_ONLY_7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01350" y="4821025"/>
            <a:ext cx="601872" cy="11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 1">
  <p:cSld name="CUSTOM_4_1_1_1">
    <p:bg>
      <p:bgPr>
        <a:solidFill>
          <a:srgbClr val="C8ADFC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01350" y="4821025"/>
            <a:ext cx="601872" cy="11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mc:AlternateContent>
    <mc:Choice Requires="p14">
      <p:transition p14:dur="100">
        <p:fade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docs.google.com/spreadsheets/d/1-jMKYW5DJqsjL-dDT-Qe6mMg_2BCMyj8nHPm9rVX_lw/edit#gid=2117528471" TargetMode="External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9434" y="4645228"/>
            <a:ext cx="692958" cy="13859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6"/>
          <p:cNvSpPr txBox="1"/>
          <p:nvPr>
            <p:ph type="ctrTitle"/>
          </p:nvPr>
        </p:nvSpPr>
        <p:spPr>
          <a:xfrm>
            <a:off x="4267200" y="1779150"/>
            <a:ext cx="4572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rgbClr val="710252"/>
                </a:solidFill>
                <a:latin typeface="Rubik"/>
                <a:ea typeface="Rubik"/>
                <a:cs typeface="Rubik"/>
                <a:sym typeface="Rubik"/>
              </a:rPr>
              <a:t>Modelo Preditivo</a:t>
            </a:r>
            <a:endParaRPr b="1" sz="56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1" name="Google Shape;161;p36"/>
          <p:cNvSpPr txBox="1"/>
          <p:nvPr>
            <p:ph idx="1" type="subTitle"/>
          </p:nvPr>
        </p:nvSpPr>
        <p:spPr>
          <a:xfrm>
            <a:off x="4910100" y="2419350"/>
            <a:ext cx="38529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222222"/>
                </a:solidFill>
                <a:latin typeface="Rubik"/>
                <a:ea typeface="Rubik"/>
                <a:cs typeface="Rubik"/>
                <a:sym typeface="Rubik"/>
              </a:rPr>
              <a:t>Antecipando problemas, prevendo o futuro e garantindo</a:t>
            </a:r>
            <a:r>
              <a:rPr b="1" lang="en" sz="170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b="1" lang="en" sz="1700">
                <a:highlight>
                  <a:srgbClr val="710252"/>
                </a:highlight>
                <a:latin typeface="Rubik"/>
                <a:ea typeface="Rubik"/>
                <a:cs typeface="Rubik"/>
                <a:sym typeface="Rubik"/>
              </a:rPr>
              <a:t> </a:t>
            </a:r>
            <a:r>
              <a:rPr b="1" lang="en" sz="1700">
                <a:solidFill>
                  <a:schemeClr val="lt1"/>
                </a:solidFill>
                <a:highlight>
                  <a:srgbClr val="710252"/>
                </a:highlight>
                <a:latin typeface="Rubik"/>
                <a:ea typeface="Rubik"/>
                <a:cs typeface="Rubik"/>
                <a:sym typeface="Rubik"/>
              </a:rPr>
              <a:t>resolução</a:t>
            </a:r>
            <a:endParaRPr b="1" sz="1700">
              <a:solidFill>
                <a:schemeClr val="lt1"/>
              </a:solidFill>
              <a:highlight>
                <a:srgbClr val="710252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162" name="Google Shape;162;p36"/>
          <p:cNvGrpSpPr/>
          <p:nvPr/>
        </p:nvGrpSpPr>
        <p:grpSpPr>
          <a:xfrm>
            <a:off x="675200" y="1096046"/>
            <a:ext cx="2415527" cy="3644999"/>
            <a:chOff x="903792" y="214901"/>
            <a:chExt cx="2995445" cy="4497778"/>
          </a:xfrm>
        </p:grpSpPr>
        <p:sp>
          <p:nvSpPr>
            <p:cNvPr id="163" name="Google Shape;163;p36"/>
            <p:cNvSpPr/>
            <p:nvPr/>
          </p:nvSpPr>
          <p:spPr>
            <a:xfrm>
              <a:off x="919795" y="853868"/>
              <a:ext cx="2966585" cy="3843925"/>
            </a:xfrm>
            <a:custGeom>
              <a:rect b="b" l="l" r="r" t="t"/>
              <a:pathLst>
                <a:path extrusionOk="0" h="73256" w="56536">
                  <a:moveTo>
                    <a:pt x="1" y="1"/>
                  </a:moveTo>
                  <a:lnTo>
                    <a:pt x="1" y="62890"/>
                  </a:lnTo>
                  <a:lnTo>
                    <a:pt x="11344" y="73256"/>
                  </a:lnTo>
                  <a:lnTo>
                    <a:pt x="56536" y="73256"/>
                  </a:lnTo>
                  <a:lnTo>
                    <a:pt x="565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6"/>
            <p:cNvSpPr/>
            <p:nvPr/>
          </p:nvSpPr>
          <p:spPr>
            <a:xfrm>
              <a:off x="906992" y="841065"/>
              <a:ext cx="2992244" cy="3869585"/>
            </a:xfrm>
            <a:custGeom>
              <a:rect b="b" l="l" r="r" t="t"/>
              <a:pathLst>
                <a:path extrusionOk="0" h="73745" w="57025">
                  <a:moveTo>
                    <a:pt x="56556" y="489"/>
                  </a:moveTo>
                  <a:lnTo>
                    <a:pt x="56556" y="73276"/>
                  </a:lnTo>
                  <a:lnTo>
                    <a:pt x="11690" y="73276"/>
                  </a:lnTo>
                  <a:lnTo>
                    <a:pt x="489" y="63032"/>
                  </a:lnTo>
                  <a:lnTo>
                    <a:pt x="489" y="489"/>
                  </a:lnTo>
                  <a:close/>
                  <a:moveTo>
                    <a:pt x="0" y="1"/>
                  </a:moveTo>
                  <a:lnTo>
                    <a:pt x="0" y="63236"/>
                  </a:lnTo>
                  <a:lnTo>
                    <a:pt x="11507" y="73744"/>
                  </a:lnTo>
                  <a:lnTo>
                    <a:pt x="57024" y="73744"/>
                  </a:lnTo>
                  <a:lnTo>
                    <a:pt x="5702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6"/>
            <p:cNvSpPr/>
            <p:nvPr/>
          </p:nvSpPr>
          <p:spPr>
            <a:xfrm>
              <a:off x="919795" y="4153741"/>
              <a:ext cx="595301" cy="543982"/>
            </a:xfrm>
            <a:custGeom>
              <a:rect b="b" l="l" r="r" t="t"/>
              <a:pathLst>
                <a:path extrusionOk="0" h="10367" w="11345">
                  <a:moveTo>
                    <a:pt x="1" y="1"/>
                  </a:moveTo>
                  <a:lnTo>
                    <a:pt x="11344" y="10367"/>
                  </a:lnTo>
                  <a:lnTo>
                    <a:pt x="11344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6"/>
            <p:cNvSpPr/>
            <p:nvPr/>
          </p:nvSpPr>
          <p:spPr>
            <a:xfrm>
              <a:off x="903792" y="4147340"/>
              <a:ext cx="617706" cy="565339"/>
            </a:xfrm>
            <a:custGeom>
              <a:rect b="b" l="l" r="r" t="t"/>
              <a:pathLst>
                <a:path extrusionOk="0" h="10774" w="11772">
                  <a:moveTo>
                    <a:pt x="11527" y="245"/>
                  </a:moveTo>
                  <a:lnTo>
                    <a:pt x="11527" y="10224"/>
                  </a:lnTo>
                  <a:lnTo>
                    <a:pt x="611" y="245"/>
                  </a:lnTo>
                  <a:close/>
                  <a:moveTo>
                    <a:pt x="0" y="1"/>
                  </a:moveTo>
                  <a:lnTo>
                    <a:pt x="11772" y="10774"/>
                  </a:lnTo>
                  <a:lnTo>
                    <a:pt x="1177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6"/>
            <p:cNvSpPr/>
            <p:nvPr/>
          </p:nvSpPr>
          <p:spPr>
            <a:xfrm>
              <a:off x="1542799" y="1488667"/>
              <a:ext cx="689331" cy="689279"/>
            </a:xfrm>
            <a:custGeom>
              <a:rect b="b" l="l" r="r" t="t"/>
              <a:pathLst>
                <a:path extrusionOk="0" h="13136" w="13137">
                  <a:moveTo>
                    <a:pt x="6559" y="0"/>
                  </a:moveTo>
                  <a:lnTo>
                    <a:pt x="5887" y="41"/>
                  </a:lnTo>
                  <a:lnTo>
                    <a:pt x="4604" y="285"/>
                  </a:lnTo>
                  <a:lnTo>
                    <a:pt x="3422" y="794"/>
                  </a:lnTo>
                  <a:lnTo>
                    <a:pt x="2384" y="1507"/>
                  </a:lnTo>
                  <a:lnTo>
                    <a:pt x="1488" y="2383"/>
                  </a:lnTo>
                  <a:lnTo>
                    <a:pt x="775" y="3442"/>
                  </a:lnTo>
                  <a:lnTo>
                    <a:pt x="286" y="4623"/>
                  </a:lnTo>
                  <a:lnTo>
                    <a:pt x="21" y="5906"/>
                  </a:lnTo>
                  <a:lnTo>
                    <a:pt x="1" y="6578"/>
                  </a:lnTo>
                  <a:lnTo>
                    <a:pt x="21" y="7250"/>
                  </a:lnTo>
                  <a:lnTo>
                    <a:pt x="286" y="8533"/>
                  </a:lnTo>
                  <a:lnTo>
                    <a:pt x="775" y="9714"/>
                  </a:lnTo>
                  <a:lnTo>
                    <a:pt x="1488" y="10753"/>
                  </a:lnTo>
                  <a:lnTo>
                    <a:pt x="2384" y="11649"/>
                  </a:lnTo>
                  <a:lnTo>
                    <a:pt x="3422" y="12362"/>
                  </a:lnTo>
                  <a:lnTo>
                    <a:pt x="4604" y="12851"/>
                  </a:lnTo>
                  <a:lnTo>
                    <a:pt x="5887" y="13116"/>
                  </a:lnTo>
                  <a:lnTo>
                    <a:pt x="6559" y="13136"/>
                  </a:lnTo>
                  <a:lnTo>
                    <a:pt x="7231" y="13116"/>
                  </a:lnTo>
                  <a:lnTo>
                    <a:pt x="8514" y="12851"/>
                  </a:lnTo>
                  <a:lnTo>
                    <a:pt x="9695" y="12362"/>
                  </a:lnTo>
                  <a:lnTo>
                    <a:pt x="10754" y="11649"/>
                  </a:lnTo>
                  <a:lnTo>
                    <a:pt x="11650" y="10753"/>
                  </a:lnTo>
                  <a:lnTo>
                    <a:pt x="12343" y="9714"/>
                  </a:lnTo>
                  <a:lnTo>
                    <a:pt x="12852" y="8533"/>
                  </a:lnTo>
                  <a:lnTo>
                    <a:pt x="13116" y="7250"/>
                  </a:lnTo>
                  <a:lnTo>
                    <a:pt x="13137" y="6578"/>
                  </a:lnTo>
                  <a:lnTo>
                    <a:pt x="13116" y="5906"/>
                  </a:lnTo>
                  <a:lnTo>
                    <a:pt x="12852" y="4623"/>
                  </a:lnTo>
                  <a:lnTo>
                    <a:pt x="12343" y="3442"/>
                  </a:lnTo>
                  <a:lnTo>
                    <a:pt x="11650" y="2383"/>
                  </a:lnTo>
                  <a:lnTo>
                    <a:pt x="10754" y="1507"/>
                  </a:lnTo>
                  <a:lnTo>
                    <a:pt x="9695" y="794"/>
                  </a:lnTo>
                  <a:lnTo>
                    <a:pt x="8514" y="285"/>
                  </a:lnTo>
                  <a:lnTo>
                    <a:pt x="7231" y="41"/>
                  </a:lnTo>
                  <a:lnTo>
                    <a:pt x="6559" y="0"/>
                  </a:lnTo>
                  <a:close/>
                </a:path>
              </a:pathLst>
            </a:custGeom>
            <a:solidFill>
              <a:srgbClr val="80CE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6"/>
            <p:cNvSpPr/>
            <p:nvPr/>
          </p:nvSpPr>
          <p:spPr>
            <a:xfrm>
              <a:off x="2018349" y="1692728"/>
              <a:ext cx="65223" cy="91984"/>
            </a:xfrm>
            <a:custGeom>
              <a:rect b="b" l="l" r="r" t="t"/>
              <a:pathLst>
                <a:path extrusionOk="0" h="1753" w="1243">
                  <a:moveTo>
                    <a:pt x="489" y="1"/>
                  </a:moveTo>
                  <a:lnTo>
                    <a:pt x="265" y="143"/>
                  </a:lnTo>
                  <a:lnTo>
                    <a:pt x="102" y="388"/>
                  </a:lnTo>
                  <a:lnTo>
                    <a:pt x="1" y="693"/>
                  </a:lnTo>
                  <a:lnTo>
                    <a:pt x="1" y="877"/>
                  </a:lnTo>
                  <a:lnTo>
                    <a:pt x="1" y="1060"/>
                  </a:lnTo>
                  <a:lnTo>
                    <a:pt x="102" y="1365"/>
                  </a:lnTo>
                  <a:lnTo>
                    <a:pt x="265" y="1610"/>
                  </a:lnTo>
                  <a:lnTo>
                    <a:pt x="489" y="1732"/>
                  </a:lnTo>
                  <a:lnTo>
                    <a:pt x="612" y="1752"/>
                  </a:lnTo>
                  <a:lnTo>
                    <a:pt x="734" y="1732"/>
                  </a:lnTo>
                  <a:lnTo>
                    <a:pt x="958" y="1610"/>
                  </a:lnTo>
                  <a:lnTo>
                    <a:pt x="1141" y="1365"/>
                  </a:lnTo>
                  <a:lnTo>
                    <a:pt x="1223" y="1060"/>
                  </a:lnTo>
                  <a:lnTo>
                    <a:pt x="1243" y="877"/>
                  </a:lnTo>
                  <a:lnTo>
                    <a:pt x="1223" y="693"/>
                  </a:lnTo>
                  <a:lnTo>
                    <a:pt x="1141" y="388"/>
                  </a:lnTo>
                  <a:lnTo>
                    <a:pt x="958" y="143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6"/>
            <p:cNvSpPr/>
            <p:nvPr/>
          </p:nvSpPr>
          <p:spPr>
            <a:xfrm>
              <a:off x="1691346" y="1692728"/>
              <a:ext cx="65276" cy="91984"/>
            </a:xfrm>
            <a:custGeom>
              <a:rect b="b" l="l" r="r" t="t"/>
              <a:pathLst>
                <a:path extrusionOk="0" h="1753" w="1244">
                  <a:moveTo>
                    <a:pt x="490" y="1"/>
                  </a:moveTo>
                  <a:lnTo>
                    <a:pt x="266" y="143"/>
                  </a:lnTo>
                  <a:lnTo>
                    <a:pt x="103" y="388"/>
                  </a:lnTo>
                  <a:lnTo>
                    <a:pt x="1" y="693"/>
                  </a:lnTo>
                  <a:lnTo>
                    <a:pt x="1" y="877"/>
                  </a:lnTo>
                  <a:lnTo>
                    <a:pt x="1" y="1060"/>
                  </a:lnTo>
                  <a:lnTo>
                    <a:pt x="103" y="1365"/>
                  </a:lnTo>
                  <a:lnTo>
                    <a:pt x="266" y="1610"/>
                  </a:lnTo>
                  <a:lnTo>
                    <a:pt x="490" y="1732"/>
                  </a:lnTo>
                  <a:lnTo>
                    <a:pt x="612" y="1752"/>
                  </a:lnTo>
                  <a:lnTo>
                    <a:pt x="754" y="1732"/>
                  </a:lnTo>
                  <a:lnTo>
                    <a:pt x="978" y="1610"/>
                  </a:lnTo>
                  <a:lnTo>
                    <a:pt x="1141" y="1365"/>
                  </a:lnTo>
                  <a:lnTo>
                    <a:pt x="1243" y="1060"/>
                  </a:lnTo>
                  <a:lnTo>
                    <a:pt x="1243" y="877"/>
                  </a:lnTo>
                  <a:lnTo>
                    <a:pt x="1243" y="693"/>
                  </a:lnTo>
                  <a:lnTo>
                    <a:pt x="1141" y="388"/>
                  </a:lnTo>
                  <a:lnTo>
                    <a:pt x="978" y="143"/>
                  </a:lnTo>
                  <a:lnTo>
                    <a:pt x="75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6"/>
            <p:cNvSpPr/>
            <p:nvPr/>
          </p:nvSpPr>
          <p:spPr>
            <a:xfrm>
              <a:off x="1689247" y="1894743"/>
              <a:ext cx="396482" cy="197716"/>
            </a:xfrm>
            <a:custGeom>
              <a:rect b="b" l="l" r="r" t="t"/>
              <a:pathLst>
                <a:path extrusionOk="0" h="3768" w="7556">
                  <a:moveTo>
                    <a:pt x="0" y="0"/>
                  </a:moveTo>
                  <a:lnTo>
                    <a:pt x="20" y="387"/>
                  </a:lnTo>
                  <a:lnTo>
                    <a:pt x="163" y="1120"/>
                  </a:lnTo>
                  <a:lnTo>
                    <a:pt x="448" y="1792"/>
                  </a:lnTo>
                  <a:lnTo>
                    <a:pt x="855" y="2403"/>
                  </a:lnTo>
                  <a:lnTo>
                    <a:pt x="1365" y="2912"/>
                  </a:lnTo>
                  <a:lnTo>
                    <a:pt x="1975" y="3320"/>
                  </a:lnTo>
                  <a:lnTo>
                    <a:pt x="2648" y="3605"/>
                  </a:lnTo>
                  <a:lnTo>
                    <a:pt x="3381" y="3768"/>
                  </a:lnTo>
                  <a:lnTo>
                    <a:pt x="4155" y="3768"/>
                  </a:lnTo>
                  <a:lnTo>
                    <a:pt x="4908" y="3605"/>
                  </a:lnTo>
                  <a:lnTo>
                    <a:pt x="5580" y="3320"/>
                  </a:lnTo>
                  <a:lnTo>
                    <a:pt x="6191" y="2912"/>
                  </a:lnTo>
                  <a:lnTo>
                    <a:pt x="6700" y="2403"/>
                  </a:lnTo>
                  <a:lnTo>
                    <a:pt x="7108" y="1792"/>
                  </a:lnTo>
                  <a:lnTo>
                    <a:pt x="7393" y="1120"/>
                  </a:lnTo>
                  <a:lnTo>
                    <a:pt x="7535" y="387"/>
                  </a:lnTo>
                  <a:lnTo>
                    <a:pt x="755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6"/>
            <p:cNvSpPr/>
            <p:nvPr/>
          </p:nvSpPr>
          <p:spPr>
            <a:xfrm>
              <a:off x="1542799" y="3293525"/>
              <a:ext cx="689331" cy="689331"/>
            </a:xfrm>
            <a:custGeom>
              <a:rect b="b" l="l" r="r" t="t"/>
              <a:pathLst>
                <a:path extrusionOk="0" h="13137" w="13137">
                  <a:moveTo>
                    <a:pt x="6559" y="0"/>
                  </a:moveTo>
                  <a:lnTo>
                    <a:pt x="5887" y="21"/>
                  </a:lnTo>
                  <a:lnTo>
                    <a:pt x="4604" y="286"/>
                  </a:lnTo>
                  <a:lnTo>
                    <a:pt x="3422" y="795"/>
                  </a:lnTo>
                  <a:lnTo>
                    <a:pt x="2384" y="1508"/>
                  </a:lnTo>
                  <a:lnTo>
                    <a:pt x="1488" y="2383"/>
                  </a:lnTo>
                  <a:lnTo>
                    <a:pt x="775" y="3442"/>
                  </a:lnTo>
                  <a:lnTo>
                    <a:pt x="286" y="4623"/>
                  </a:lnTo>
                  <a:lnTo>
                    <a:pt x="21" y="5906"/>
                  </a:lnTo>
                  <a:lnTo>
                    <a:pt x="1" y="6579"/>
                  </a:lnTo>
                  <a:lnTo>
                    <a:pt x="21" y="7251"/>
                  </a:lnTo>
                  <a:lnTo>
                    <a:pt x="286" y="8534"/>
                  </a:lnTo>
                  <a:lnTo>
                    <a:pt x="775" y="9715"/>
                  </a:lnTo>
                  <a:lnTo>
                    <a:pt x="1488" y="10753"/>
                  </a:lnTo>
                  <a:lnTo>
                    <a:pt x="2384" y="11650"/>
                  </a:lnTo>
                  <a:lnTo>
                    <a:pt x="3422" y="12362"/>
                  </a:lnTo>
                  <a:lnTo>
                    <a:pt x="4604" y="12851"/>
                  </a:lnTo>
                  <a:lnTo>
                    <a:pt x="5887" y="13116"/>
                  </a:lnTo>
                  <a:lnTo>
                    <a:pt x="6559" y="13136"/>
                  </a:lnTo>
                  <a:lnTo>
                    <a:pt x="7231" y="13116"/>
                  </a:lnTo>
                  <a:lnTo>
                    <a:pt x="8514" y="12851"/>
                  </a:lnTo>
                  <a:lnTo>
                    <a:pt x="9695" y="12362"/>
                  </a:lnTo>
                  <a:lnTo>
                    <a:pt x="10754" y="11650"/>
                  </a:lnTo>
                  <a:lnTo>
                    <a:pt x="11650" y="10753"/>
                  </a:lnTo>
                  <a:lnTo>
                    <a:pt x="12343" y="9715"/>
                  </a:lnTo>
                  <a:lnTo>
                    <a:pt x="12852" y="8534"/>
                  </a:lnTo>
                  <a:lnTo>
                    <a:pt x="13116" y="7251"/>
                  </a:lnTo>
                  <a:lnTo>
                    <a:pt x="13137" y="6579"/>
                  </a:lnTo>
                  <a:lnTo>
                    <a:pt x="13116" y="5906"/>
                  </a:lnTo>
                  <a:lnTo>
                    <a:pt x="12852" y="4623"/>
                  </a:lnTo>
                  <a:lnTo>
                    <a:pt x="12343" y="3442"/>
                  </a:lnTo>
                  <a:lnTo>
                    <a:pt x="11650" y="2383"/>
                  </a:lnTo>
                  <a:lnTo>
                    <a:pt x="10754" y="1508"/>
                  </a:lnTo>
                  <a:lnTo>
                    <a:pt x="9695" y="795"/>
                  </a:lnTo>
                  <a:lnTo>
                    <a:pt x="8514" y="286"/>
                  </a:lnTo>
                  <a:lnTo>
                    <a:pt x="7231" y="21"/>
                  </a:lnTo>
                  <a:lnTo>
                    <a:pt x="6559" y="0"/>
                  </a:lnTo>
                  <a:close/>
                </a:path>
              </a:pathLst>
            </a:custGeom>
            <a:solidFill>
              <a:srgbClr val="F141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6"/>
            <p:cNvSpPr/>
            <p:nvPr/>
          </p:nvSpPr>
          <p:spPr>
            <a:xfrm>
              <a:off x="1699899" y="3652587"/>
              <a:ext cx="375126" cy="188114"/>
            </a:xfrm>
            <a:custGeom>
              <a:rect b="b" l="l" r="r" t="t"/>
              <a:pathLst>
                <a:path extrusionOk="0" h="3585" w="7149">
                  <a:moveTo>
                    <a:pt x="3565" y="0"/>
                  </a:moveTo>
                  <a:lnTo>
                    <a:pt x="3198" y="21"/>
                  </a:lnTo>
                  <a:lnTo>
                    <a:pt x="2506" y="163"/>
                  </a:lnTo>
                  <a:lnTo>
                    <a:pt x="1874" y="428"/>
                  </a:lnTo>
                  <a:lnTo>
                    <a:pt x="1304" y="815"/>
                  </a:lnTo>
                  <a:lnTo>
                    <a:pt x="815" y="1304"/>
                  </a:lnTo>
                  <a:lnTo>
                    <a:pt x="428" y="1874"/>
                  </a:lnTo>
                  <a:lnTo>
                    <a:pt x="164" y="2526"/>
                  </a:lnTo>
                  <a:lnTo>
                    <a:pt x="21" y="3218"/>
                  </a:lnTo>
                  <a:lnTo>
                    <a:pt x="1" y="3585"/>
                  </a:lnTo>
                  <a:lnTo>
                    <a:pt x="489" y="3585"/>
                  </a:lnTo>
                  <a:lnTo>
                    <a:pt x="489" y="3259"/>
                  </a:lnTo>
                  <a:lnTo>
                    <a:pt x="612" y="2668"/>
                  </a:lnTo>
                  <a:lnTo>
                    <a:pt x="856" y="2098"/>
                  </a:lnTo>
                  <a:lnTo>
                    <a:pt x="1182" y="1609"/>
                  </a:lnTo>
                  <a:lnTo>
                    <a:pt x="1610" y="1202"/>
                  </a:lnTo>
                  <a:lnTo>
                    <a:pt x="2098" y="856"/>
                  </a:lnTo>
                  <a:lnTo>
                    <a:pt x="2648" y="632"/>
                  </a:lnTo>
                  <a:lnTo>
                    <a:pt x="3259" y="509"/>
                  </a:lnTo>
                  <a:lnTo>
                    <a:pt x="3565" y="489"/>
                  </a:lnTo>
                  <a:lnTo>
                    <a:pt x="3891" y="509"/>
                  </a:lnTo>
                  <a:lnTo>
                    <a:pt x="4501" y="632"/>
                  </a:lnTo>
                  <a:lnTo>
                    <a:pt x="5051" y="856"/>
                  </a:lnTo>
                  <a:lnTo>
                    <a:pt x="5540" y="1202"/>
                  </a:lnTo>
                  <a:lnTo>
                    <a:pt x="5968" y="1609"/>
                  </a:lnTo>
                  <a:lnTo>
                    <a:pt x="6294" y="2098"/>
                  </a:lnTo>
                  <a:lnTo>
                    <a:pt x="6518" y="2668"/>
                  </a:lnTo>
                  <a:lnTo>
                    <a:pt x="6660" y="3259"/>
                  </a:lnTo>
                  <a:lnTo>
                    <a:pt x="6660" y="3585"/>
                  </a:lnTo>
                  <a:lnTo>
                    <a:pt x="7149" y="3585"/>
                  </a:lnTo>
                  <a:lnTo>
                    <a:pt x="7129" y="3218"/>
                  </a:lnTo>
                  <a:lnTo>
                    <a:pt x="6986" y="2526"/>
                  </a:lnTo>
                  <a:lnTo>
                    <a:pt x="6721" y="1874"/>
                  </a:lnTo>
                  <a:lnTo>
                    <a:pt x="6334" y="1304"/>
                  </a:lnTo>
                  <a:lnTo>
                    <a:pt x="5846" y="815"/>
                  </a:lnTo>
                  <a:lnTo>
                    <a:pt x="5275" y="428"/>
                  </a:lnTo>
                  <a:lnTo>
                    <a:pt x="4644" y="163"/>
                  </a:lnTo>
                  <a:lnTo>
                    <a:pt x="3931" y="21"/>
                  </a:lnTo>
                  <a:lnTo>
                    <a:pt x="356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6"/>
            <p:cNvSpPr/>
            <p:nvPr/>
          </p:nvSpPr>
          <p:spPr>
            <a:xfrm>
              <a:off x="2018349" y="3509393"/>
              <a:ext cx="65223" cy="93034"/>
            </a:xfrm>
            <a:custGeom>
              <a:rect b="b" l="l" r="r" t="t"/>
              <a:pathLst>
                <a:path extrusionOk="0" h="1773" w="1243">
                  <a:moveTo>
                    <a:pt x="612" y="0"/>
                  </a:moveTo>
                  <a:lnTo>
                    <a:pt x="489" y="21"/>
                  </a:lnTo>
                  <a:lnTo>
                    <a:pt x="265" y="143"/>
                  </a:lnTo>
                  <a:lnTo>
                    <a:pt x="102" y="387"/>
                  </a:lnTo>
                  <a:lnTo>
                    <a:pt x="1" y="713"/>
                  </a:lnTo>
                  <a:lnTo>
                    <a:pt x="1" y="876"/>
                  </a:lnTo>
                  <a:lnTo>
                    <a:pt x="1" y="1059"/>
                  </a:lnTo>
                  <a:lnTo>
                    <a:pt x="102" y="1385"/>
                  </a:lnTo>
                  <a:lnTo>
                    <a:pt x="265" y="1609"/>
                  </a:lnTo>
                  <a:lnTo>
                    <a:pt x="489" y="1752"/>
                  </a:lnTo>
                  <a:lnTo>
                    <a:pt x="612" y="1772"/>
                  </a:lnTo>
                  <a:lnTo>
                    <a:pt x="734" y="1752"/>
                  </a:lnTo>
                  <a:lnTo>
                    <a:pt x="958" y="1609"/>
                  </a:lnTo>
                  <a:lnTo>
                    <a:pt x="1141" y="1385"/>
                  </a:lnTo>
                  <a:lnTo>
                    <a:pt x="1223" y="1059"/>
                  </a:lnTo>
                  <a:lnTo>
                    <a:pt x="1243" y="876"/>
                  </a:lnTo>
                  <a:lnTo>
                    <a:pt x="1223" y="713"/>
                  </a:lnTo>
                  <a:lnTo>
                    <a:pt x="1141" y="387"/>
                  </a:lnTo>
                  <a:lnTo>
                    <a:pt x="958" y="143"/>
                  </a:lnTo>
                  <a:lnTo>
                    <a:pt x="734" y="21"/>
                  </a:lnTo>
                  <a:lnTo>
                    <a:pt x="61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6"/>
            <p:cNvSpPr/>
            <p:nvPr/>
          </p:nvSpPr>
          <p:spPr>
            <a:xfrm>
              <a:off x="1691346" y="3509393"/>
              <a:ext cx="65276" cy="93034"/>
            </a:xfrm>
            <a:custGeom>
              <a:rect b="b" l="l" r="r" t="t"/>
              <a:pathLst>
                <a:path extrusionOk="0" h="1773" w="1244">
                  <a:moveTo>
                    <a:pt x="612" y="0"/>
                  </a:moveTo>
                  <a:lnTo>
                    <a:pt x="490" y="21"/>
                  </a:lnTo>
                  <a:lnTo>
                    <a:pt x="266" y="143"/>
                  </a:lnTo>
                  <a:lnTo>
                    <a:pt x="103" y="387"/>
                  </a:lnTo>
                  <a:lnTo>
                    <a:pt x="1" y="713"/>
                  </a:lnTo>
                  <a:lnTo>
                    <a:pt x="1" y="876"/>
                  </a:lnTo>
                  <a:lnTo>
                    <a:pt x="1" y="1059"/>
                  </a:lnTo>
                  <a:lnTo>
                    <a:pt x="103" y="1385"/>
                  </a:lnTo>
                  <a:lnTo>
                    <a:pt x="266" y="1609"/>
                  </a:lnTo>
                  <a:lnTo>
                    <a:pt x="490" y="1752"/>
                  </a:lnTo>
                  <a:lnTo>
                    <a:pt x="612" y="1772"/>
                  </a:lnTo>
                  <a:lnTo>
                    <a:pt x="754" y="1752"/>
                  </a:lnTo>
                  <a:lnTo>
                    <a:pt x="978" y="1609"/>
                  </a:lnTo>
                  <a:lnTo>
                    <a:pt x="1141" y="1385"/>
                  </a:lnTo>
                  <a:lnTo>
                    <a:pt x="1243" y="1059"/>
                  </a:lnTo>
                  <a:lnTo>
                    <a:pt x="1243" y="876"/>
                  </a:lnTo>
                  <a:lnTo>
                    <a:pt x="1243" y="713"/>
                  </a:lnTo>
                  <a:lnTo>
                    <a:pt x="1141" y="387"/>
                  </a:lnTo>
                  <a:lnTo>
                    <a:pt x="978" y="143"/>
                  </a:lnTo>
                  <a:lnTo>
                    <a:pt x="754" y="21"/>
                  </a:lnTo>
                  <a:lnTo>
                    <a:pt x="61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6"/>
            <p:cNvSpPr/>
            <p:nvPr/>
          </p:nvSpPr>
          <p:spPr>
            <a:xfrm>
              <a:off x="1542799" y="2375591"/>
              <a:ext cx="689331" cy="689331"/>
            </a:xfrm>
            <a:custGeom>
              <a:rect b="b" l="l" r="r" t="t"/>
              <a:pathLst>
                <a:path extrusionOk="0" h="13137" w="13137">
                  <a:moveTo>
                    <a:pt x="6559" y="1"/>
                  </a:moveTo>
                  <a:lnTo>
                    <a:pt x="5887" y="21"/>
                  </a:lnTo>
                  <a:lnTo>
                    <a:pt x="4604" y="286"/>
                  </a:lnTo>
                  <a:lnTo>
                    <a:pt x="3422" y="795"/>
                  </a:lnTo>
                  <a:lnTo>
                    <a:pt x="2384" y="1487"/>
                  </a:lnTo>
                  <a:lnTo>
                    <a:pt x="1488" y="2383"/>
                  </a:lnTo>
                  <a:lnTo>
                    <a:pt x="775" y="3442"/>
                  </a:lnTo>
                  <a:lnTo>
                    <a:pt x="286" y="4603"/>
                  </a:lnTo>
                  <a:lnTo>
                    <a:pt x="21" y="5886"/>
                  </a:lnTo>
                  <a:lnTo>
                    <a:pt x="1" y="6579"/>
                  </a:lnTo>
                  <a:lnTo>
                    <a:pt x="21" y="7251"/>
                  </a:lnTo>
                  <a:lnTo>
                    <a:pt x="286" y="8534"/>
                  </a:lnTo>
                  <a:lnTo>
                    <a:pt x="775" y="9715"/>
                  </a:lnTo>
                  <a:lnTo>
                    <a:pt x="1488" y="10754"/>
                  </a:lnTo>
                  <a:lnTo>
                    <a:pt x="2384" y="11650"/>
                  </a:lnTo>
                  <a:lnTo>
                    <a:pt x="3422" y="12362"/>
                  </a:lnTo>
                  <a:lnTo>
                    <a:pt x="4604" y="12851"/>
                  </a:lnTo>
                  <a:lnTo>
                    <a:pt x="5887" y="13116"/>
                  </a:lnTo>
                  <a:lnTo>
                    <a:pt x="6559" y="13136"/>
                  </a:lnTo>
                  <a:lnTo>
                    <a:pt x="7231" y="13116"/>
                  </a:lnTo>
                  <a:lnTo>
                    <a:pt x="8514" y="12851"/>
                  </a:lnTo>
                  <a:lnTo>
                    <a:pt x="9695" y="12362"/>
                  </a:lnTo>
                  <a:lnTo>
                    <a:pt x="10754" y="11650"/>
                  </a:lnTo>
                  <a:lnTo>
                    <a:pt x="11650" y="10754"/>
                  </a:lnTo>
                  <a:lnTo>
                    <a:pt x="12343" y="9715"/>
                  </a:lnTo>
                  <a:lnTo>
                    <a:pt x="12852" y="8534"/>
                  </a:lnTo>
                  <a:lnTo>
                    <a:pt x="13116" y="7251"/>
                  </a:lnTo>
                  <a:lnTo>
                    <a:pt x="13137" y="6579"/>
                  </a:lnTo>
                  <a:lnTo>
                    <a:pt x="13116" y="5886"/>
                  </a:lnTo>
                  <a:lnTo>
                    <a:pt x="12852" y="4603"/>
                  </a:lnTo>
                  <a:lnTo>
                    <a:pt x="12343" y="3442"/>
                  </a:lnTo>
                  <a:lnTo>
                    <a:pt x="11650" y="2383"/>
                  </a:lnTo>
                  <a:lnTo>
                    <a:pt x="10754" y="1487"/>
                  </a:lnTo>
                  <a:lnTo>
                    <a:pt x="9695" y="795"/>
                  </a:lnTo>
                  <a:lnTo>
                    <a:pt x="8514" y="286"/>
                  </a:lnTo>
                  <a:lnTo>
                    <a:pt x="7231" y="21"/>
                  </a:lnTo>
                  <a:lnTo>
                    <a:pt x="6559" y="1"/>
                  </a:lnTo>
                  <a:close/>
                </a:path>
              </a:pathLst>
            </a:custGeom>
            <a:solidFill>
              <a:srgbClr val="FFCF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6"/>
            <p:cNvSpPr/>
            <p:nvPr/>
          </p:nvSpPr>
          <p:spPr>
            <a:xfrm>
              <a:off x="2018349" y="2597860"/>
              <a:ext cx="65223" cy="93034"/>
            </a:xfrm>
            <a:custGeom>
              <a:rect b="b" l="l" r="r" t="t"/>
              <a:pathLst>
                <a:path extrusionOk="0" h="1773" w="1243">
                  <a:moveTo>
                    <a:pt x="612" y="1"/>
                  </a:moveTo>
                  <a:lnTo>
                    <a:pt x="489" y="21"/>
                  </a:lnTo>
                  <a:lnTo>
                    <a:pt x="265" y="163"/>
                  </a:lnTo>
                  <a:lnTo>
                    <a:pt x="102" y="387"/>
                  </a:lnTo>
                  <a:lnTo>
                    <a:pt x="1" y="713"/>
                  </a:lnTo>
                  <a:lnTo>
                    <a:pt x="1" y="897"/>
                  </a:lnTo>
                  <a:lnTo>
                    <a:pt x="1" y="1060"/>
                  </a:lnTo>
                  <a:lnTo>
                    <a:pt x="102" y="1385"/>
                  </a:lnTo>
                  <a:lnTo>
                    <a:pt x="265" y="1630"/>
                  </a:lnTo>
                  <a:lnTo>
                    <a:pt x="489" y="1752"/>
                  </a:lnTo>
                  <a:lnTo>
                    <a:pt x="612" y="1772"/>
                  </a:lnTo>
                  <a:lnTo>
                    <a:pt x="734" y="1752"/>
                  </a:lnTo>
                  <a:lnTo>
                    <a:pt x="958" y="1630"/>
                  </a:lnTo>
                  <a:lnTo>
                    <a:pt x="1141" y="1385"/>
                  </a:lnTo>
                  <a:lnTo>
                    <a:pt x="1223" y="1060"/>
                  </a:lnTo>
                  <a:lnTo>
                    <a:pt x="1243" y="897"/>
                  </a:lnTo>
                  <a:lnTo>
                    <a:pt x="1223" y="713"/>
                  </a:lnTo>
                  <a:lnTo>
                    <a:pt x="1141" y="387"/>
                  </a:lnTo>
                  <a:lnTo>
                    <a:pt x="958" y="163"/>
                  </a:lnTo>
                  <a:lnTo>
                    <a:pt x="734" y="21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6"/>
            <p:cNvSpPr/>
            <p:nvPr/>
          </p:nvSpPr>
          <p:spPr>
            <a:xfrm>
              <a:off x="1691346" y="2597860"/>
              <a:ext cx="65276" cy="93034"/>
            </a:xfrm>
            <a:custGeom>
              <a:rect b="b" l="l" r="r" t="t"/>
              <a:pathLst>
                <a:path extrusionOk="0" h="1773" w="1244">
                  <a:moveTo>
                    <a:pt x="612" y="1"/>
                  </a:moveTo>
                  <a:lnTo>
                    <a:pt x="490" y="21"/>
                  </a:lnTo>
                  <a:lnTo>
                    <a:pt x="266" y="163"/>
                  </a:lnTo>
                  <a:lnTo>
                    <a:pt x="103" y="387"/>
                  </a:lnTo>
                  <a:lnTo>
                    <a:pt x="1" y="713"/>
                  </a:lnTo>
                  <a:lnTo>
                    <a:pt x="1" y="897"/>
                  </a:lnTo>
                  <a:lnTo>
                    <a:pt x="1" y="1060"/>
                  </a:lnTo>
                  <a:lnTo>
                    <a:pt x="103" y="1385"/>
                  </a:lnTo>
                  <a:lnTo>
                    <a:pt x="266" y="1630"/>
                  </a:lnTo>
                  <a:lnTo>
                    <a:pt x="490" y="1752"/>
                  </a:lnTo>
                  <a:lnTo>
                    <a:pt x="612" y="1772"/>
                  </a:lnTo>
                  <a:lnTo>
                    <a:pt x="754" y="1752"/>
                  </a:lnTo>
                  <a:lnTo>
                    <a:pt x="978" y="1630"/>
                  </a:lnTo>
                  <a:lnTo>
                    <a:pt x="1141" y="1385"/>
                  </a:lnTo>
                  <a:lnTo>
                    <a:pt x="1243" y="1060"/>
                  </a:lnTo>
                  <a:lnTo>
                    <a:pt x="1243" y="897"/>
                  </a:lnTo>
                  <a:lnTo>
                    <a:pt x="1243" y="713"/>
                  </a:lnTo>
                  <a:lnTo>
                    <a:pt x="1141" y="387"/>
                  </a:lnTo>
                  <a:lnTo>
                    <a:pt x="978" y="163"/>
                  </a:lnTo>
                  <a:lnTo>
                    <a:pt x="754" y="21"/>
                  </a:lnTo>
                  <a:lnTo>
                    <a:pt x="61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6"/>
            <p:cNvSpPr/>
            <p:nvPr/>
          </p:nvSpPr>
          <p:spPr>
            <a:xfrm>
              <a:off x="1723406" y="2840435"/>
              <a:ext cx="327061" cy="25712"/>
            </a:xfrm>
            <a:custGeom>
              <a:rect b="b" l="l" r="r" t="t"/>
              <a:pathLst>
                <a:path extrusionOk="0" h="490" w="6233">
                  <a:moveTo>
                    <a:pt x="1" y="1"/>
                  </a:moveTo>
                  <a:lnTo>
                    <a:pt x="1" y="489"/>
                  </a:lnTo>
                  <a:lnTo>
                    <a:pt x="6233" y="489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6"/>
            <p:cNvSpPr/>
            <p:nvPr/>
          </p:nvSpPr>
          <p:spPr>
            <a:xfrm>
              <a:off x="2672008" y="1555988"/>
              <a:ext cx="555736" cy="555736"/>
            </a:xfrm>
            <a:custGeom>
              <a:rect b="b" l="l" r="r" t="t"/>
              <a:pathLst>
                <a:path extrusionOk="0" h="10591" w="10591">
                  <a:moveTo>
                    <a:pt x="10346" y="245"/>
                  </a:moveTo>
                  <a:lnTo>
                    <a:pt x="10346" y="10346"/>
                  </a:lnTo>
                  <a:lnTo>
                    <a:pt x="245" y="10346"/>
                  </a:lnTo>
                  <a:lnTo>
                    <a:pt x="245" y="245"/>
                  </a:lnTo>
                  <a:close/>
                  <a:moveTo>
                    <a:pt x="0" y="0"/>
                  </a:moveTo>
                  <a:lnTo>
                    <a:pt x="0" y="10590"/>
                  </a:lnTo>
                  <a:lnTo>
                    <a:pt x="10591" y="10590"/>
                  </a:lnTo>
                  <a:lnTo>
                    <a:pt x="10591" y="0"/>
                  </a:lnTo>
                  <a:close/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6"/>
            <p:cNvSpPr/>
            <p:nvPr/>
          </p:nvSpPr>
          <p:spPr>
            <a:xfrm>
              <a:off x="2672008" y="2441862"/>
              <a:ext cx="555736" cy="556786"/>
            </a:xfrm>
            <a:custGeom>
              <a:rect b="b" l="l" r="r" t="t"/>
              <a:pathLst>
                <a:path extrusionOk="0" h="10611" w="10591">
                  <a:moveTo>
                    <a:pt x="10346" y="245"/>
                  </a:moveTo>
                  <a:lnTo>
                    <a:pt x="10346" y="10366"/>
                  </a:lnTo>
                  <a:lnTo>
                    <a:pt x="245" y="10366"/>
                  </a:lnTo>
                  <a:lnTo>
                    <a:pt x="245" y="245"/>
                  </a:lnTo>
                  <a:close/>
                  <a:moveTo>
                    <a:pt x="0" y="0"/>
                  </a:moveTo>
                  <a:lnTo>
                    <a:pt x="0" y="10611"/>
                  </a:lnTo>
                  <a:lnTo>
                    <a:pt x="10591" y="10611"/>
                  </a:lnTo>
                  <a:lnTo>
                    <a:pt x="10591" y="0"/>
                  </a:lnTo>
                  <a:close/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6"/>
            <p:cNvSpPr/>
            <p:nvPr/>
          </p:nvSpPr>
          <p:spPr>
            <a:xfrm>
              <a:off x="2672008" y="3360846"/>
              <a:ext cx="555736" cy="555736"/>
            </a:xfrm>
            <a:custGeom>
              <a:rect b="b" l="l" r="r" t="t"/>
              <a:pathLst>
                <a:path extrusionOk="0" h="10591" w="10591">
                  <a:moveTo>
                    <a:pt x="10346" y="245"/>
                  </a:moveTo>
                  <a:lnTo>
                    <a:pt x="10346" y="10346"/>
                  </a:lnTo>
                  <a:lnTo>
                    <a:pt x="245" y="10346"/>
                  </a:lnTo>
                  <a:lnTo>
                    <a:pt x="245" y="245"/>
                  </a:lnTo>
                  <a:close/>
                  <a:moveTo>
                    <a:pt x="0" y="1"/>
                  </a:moveTo>
                  <a:lnTo>
                    <a:pt x="0" y="10591"/>
                  </a:lnTo>
                  <a:lnTo>
                    <a:pt x="10591" y="10591"/>
                  </a:lnTo>
                  <a:lnTo>
                    <a:pt x="10591" y="1"/>
                  </a:lnTo>
                  <a:close/>
                </a:path>
              </a:pathLst>
            </a:custGeom>
            <a:noFill/>
            <a:ln cap="flat" cmpd="sng" w="1905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6"/>
            <p:cNvSpPr/>
            <p:nvPr/>
          </p:nvSpPr>
          <p:spPr>
            <a:xfrm>
              <a:off x="2783143" y="1608354"/>
              <a:ext cx="496967" cy="376175"/>
            </a:xfrm>
            <a:custGeom>
              <a:rect b="b" l="l" r="r" t="t"/>
              <a:pathLst>
                <a:path extrusionOk="0" h="7169" w="9471">
                  <a:moveTo>
                    <a:pt x="9471" y="0"/>
                  </a:moveTo>
                  <a:lnTo>
                    <a:pt x="8717" y="204"/>
                  </a:lnTo>
                  <a:lnTo>
                    <a:pt x="7353" y="855"/>
                  </a:lnTo>
                  <a:lnTo>
                    <a:pt x="6151" y="1711"/>
                  </a:lnTo>
                  <a:lnTo>
                    <a:pt x="5112" y="2688"/>
                  </a:lnTo>
                  <a:lnTo>
                    <a:pt x="3911" y="4114"/>
                  </a:lnTo>
                  <a:lnTo>
                    <a:pt x="3015" y="5458"/>
                  </a:lnTo>
                  <a:lnTo>
                    <a:pt x="2954" y="5621"/>
                  </a:lnTo>
                  <a:lnTo>
                    <a:pt x="2363" y="5010"/>
                  </a:lnTo>
                  <a:lnTo>
                    <a:pt x="1324" y="4256"/>
                  </a:lnTo>
                  <a:lnTo>
                    <a:pt x="184" y="3849"/>
                  </a:lnTo>
                  <a:lnTo>
                    <a:pt x="1" y="3829"/>
                  </a:lnTo>
                  <a:lnTo>
                    <a:pt x="387" y="4114"/>
                  </a:lnTo>
                  <a:lnTo>
                    <a:pt x="1284" y="5132"/>
                  </a:lnTo>
                  <a:lnTo>
                    <a:pt x="2505" y="6823"/>
                  </a:lnTo>
                  <a:lnTo>
                    <a:pt x="2730" y="7169"/>
                  </a:lnTo>
                  <a:lnTo>
                    <a:pt x="3361" y="7169"/>
                  </a:lnTo>
                  <a:lnTo>
                    <a:pt x="3931" y="6110"/>
                  </a:lnTo>
                  <a:lnTo>
                    <a:pt x="5051" y="4318"/>
                  </a:lnTo>
                  <a:lnTo>
                    <a:pt x="6131" y="2892"/>
                  </a:lnTo>
                  <a:lnTo>
                    <a:pt x="7108" y="1792"/>
                  </a:lnTo>
                  <a:lnTo>
                    <a:pt x="8371" y="672"/>
                  </a:lnTo>
                  <a:lnTo>
                    <a:pt x="9369" y="41"/>
                  </a:lnTo>
                  <a:lnTo>
                    <a:pt x="9471" y="0"/>
                  </a:lnTo>
                  <a:close/>
                </a:path>
              </a:pathLst>
            </a:custGeom>
            <a:solidFill>
              <a:srgbClr val="80CE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3" name="Google Shape;183;p36"/>
            <p:cNvGrpSpPr/>
            <p:nvPr/>
          </p:nvGrpSpPr>
          <p:grpSpPr>
            <a:xfrm>
              <a:off x="2019472" y="214901"/>
              <a:ext cx="727741" cy="853874"/>
              <a:chOff x="2777697" y="-92274"/>
              <a:chExt cx="727741" cy="853874"/>
            </a:xfrm>
          </p:grpSpPr>
          <p:sp>
            <p:nvSpPr>
              <p:cNvPr id="184" name="Google Shape;184;p36"/>
              <p:cNvSpPr/>
              <p:nvPr/>
            </p:nvSpPr>
            <p:spPr>
              <a:xfrm>
                <a:off x="3011720" y="-92274"/>
                <a:ext cx="258637" cy="537581"/>
              </a:xfrm>
              <a:custGeom>
                <a:rect b="b" l="l" r="r" t="t"/>
                <a:pathLst>
                  <a:path extrusionOk="0" h="10245" w="4929">
                    <a:moveTo>
                      <a:pt x="2811" y="245"/>
                    </a:moveTo>
                    <a:lnTo>
                      <a:pt x="3340" y="367"/>
                    </a:lnTo>
                    <a:lnTo>
                      <a:pt x="3951" y="673"/>
                    </a:lnTo>
                    <a:lnTo>
                      <a:pt x="4460" y="1263"/>
                    </a:lnTo>
                    <a:lnTo>
                      <a:pt x="4684" y="1895"/>
                    </a:lnTo>
                    <a:lnTo>
                      <a:pt x="4684" y="2159"/>
                    </a:lnTo>
                    <a:lnTo>
                      <a:pt x="4664" y="2424"/>
                    </a:lnTo>
                    <a:lnTo>
                      <a:pt x="4419" y="2770"/>
                    </a:lnTo>
                    <a:lnTo>
                      <a:pt x="3890" y="2974"/>
                    </a:lnTo>
                    <a:lnTo>
                      <a:pt x="3768" y="2994"/>
                    </a:lnTo>
                    <a:lnTo>
                      <a:pt x="3136" y="2994"/>
                    </a:lnTo>
                    <a:lnTo>
                      <a:pt x="4582" y="10000"/>
                    </a:lnTo>
                    <a:lnTo>
                      <a:pt x="346" y="10000"/>
                    </a:lnTo>
                    <a:lnTo>
                      <a:pt x="1690" y="2994"/>
                    </a:lnTo>
                    <a:lnTo>
                      <a:pt x="1324" y="2994"/>
                    </a:lnTo>
                    <a:lnTo>
                      <a:pt x="1181" y="2974"/>
                    </a:lnTo>
                    <a:lnTo>
                      <a:pt x="570" y="2750"/>
                    </a:lnTo>
                    <a:lnTo>
                      <a:pt x="265" y="2404"/>
                    </a:lnTo>
                    <a:lnTo>
                      <a:pt x="244" y="2159"/>
                    </a:lnTo>
                    <a:lnTo>
                      <a:pt x="265" y="1813"/>
                    </a:lnTo>
                    <a:lnTo>
                      <a:pt x="509" y="1161"/>
                    </a:lnTo>
                    <a:lnTo>
                      <a:pt x="1059" y="612"/>
                    </a:lnTo>
                    <a:lnTo>
                      <a:pt x="1670" y="347"/>
                    </a:lnTo>
                    <a:lnTo>
                      <a:pt x="2200" y="245"/>
                    </a:lnTo>
                    <a:close/>
                    <a:moveTo>
                      <a:pt x="2505" y="1"/>
                    </a:moveTo>
                    <a:lnTo>
                      <a:pt x="2159" y="21"/>
                    </a:lnTo>
                    <a:lnTo>
                      <a:pt x="1589" y="102"/>
                    </a:lnTo>
                    <a:lnTo>
                      <a:pt x="1120" y="306"/>
                    </a:lnTo>
                    <a:lnTo>
                      <a:pt x="733" y="550"/>
                    </a:lnTo>
                    <a:lnTo>
                      <a:pt x="306" y="1039"/>
                    </a:lnTo>
                    <a:lnTo>
                      <a:pt x="20" y="1772"/>
                    </a:lnTo>
                    <a:lnTo>
                      <a:pt x="0" y="2159"/>
                    </a:lnTo>
                    <a:lnTo>
                      <a:pt x="20" y="2424"/>
                    </a:lnTo>
                    <a:lnTo>
                      <a:pt x="285" y="2831"/>
                    </a:lnTo>
                    <a:lnTo>
                      <a:pt x="693" y="3076"/>
                    </a:lnTo>
                    <a:lnTo>
                      <a:pt x="1120" y="3198"/>
                    </a:lnTo>
                    <a:lnTo>
                      <a:pt x="1303" y="3218"/>
                    </a:lnTo>
                    <a:lnTo>
                      <a:pt x="1405" y="3218"/>
                    </a:lnTo>
                    <a:lnTo>
                      <a:pt x="61" y="10244"/>
                    </a:lnTo>
                    <a:lnTo>
                      <a:pt x="4888" y="10244"/>
                    </a:lnTo>
                    <a:lnTo>
                      <a:pt x="3422" y="3218"/>
                    </a:lnTo>
                    <a:lnTo>
                      <a:pt x="3931" y="3218"/>
                    </a:lnTo>
                    <a:lnTo>
                      <a:pt x="4318" y="3096"/>
                    </a:lnTo>
                    <a:lnTo>
                      <a:pt x="4684" y="2852"/>
                    </a:lnTo>
                    <a:lnTo>
                      <a:pt x="4908" y="2444"/>
                    </a:lnTo>
                    <a:lnTo>
                      <a:pt x="4929" y="2159"/>
                    </a:lnTo>
                    <a:lnTo>
                      <a:pt x="4908" y="1813"/>
                    </a:lnTo>
                    <a:lnTo>
                      <a:pt x="4643" y="1080"/>
                    </a:lnTo>
                    <a:lnTo>
                      <a:pt x="4216" y="591"/>
                    </a:lnTo>
                    <a:lnTo>
                      <a:pt x="3849" y="326"/>
                    </a:lnTo>
                    <a:lnTo>
                      <a:pt x="3381" y="123"/>
                    </a:lnTo>
                    <a:lnTo>
                      <a:pt x="2831" y="21"/>
                    </a:lnTo>
                    <a:lnTo>
                      <a:pt x="2505" y="1"/>
                    </a:lnTo>
                    <a:close/>
                  </a:path>
                </a:pathLst>
              </a:custGeom>
              <a:solidFill>
                <a:srgbClr val="DADADA"/>
              </a:solidFill>
              <a:ln cap="flat" cmpd="sng" w="19050">
                <a:solidFill>
                  <a:srgbClr val="DADAD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36"/>
              <p:cNvSpPr/>
              <p:nvPr/>
            </p:nvSpPr>
            <p:spPr>
              <a:xfrm>
                <a:off x="3011720" y="-79471"/>
                <a:ext cx="258637" cy="537581"/>
              </a:xfrm>
              <a:custGeom>
                <a:rect b="b" l="l" r="r" t="t"/>
                <a:pathLst>
                  <a:path extrusionOk="0" h="10245" w="4929">
                    <a:moveTo>
                      <a:pt x="2505" y="245"/>
                    </a:moveTo>
                    <a:lnTo>
                      <a:pt x="2811" y="266"/>
                    </a:lnTo>
                    <a:lnTo>
                      <a:pt x="3340" y="368"/>
                    </a:lnTo>
                    <a:lnTo>
                      <a:pt x="3951" y="673"/>
                    </a:lnTo>
                    <a:lnTo>
                      <a:pt x="4460" y="1264"/>
                    </a:lnTo>
                    <a:lnTo>
                      <a:pt x="4684" y="1895"/>
                    </a:lnTo>
                    <a:lnTo>
                      <a:pt x="4684" y="2160"/>
                    </a:lnTo>
                    <a:lnTo>
                      <a:pt x="4664" y="2424"/>
                    </a:lnTo>
                    <a:lnTo>
                      <a:pt x="4419" y="2771"/>
                    </a:lnTo>
                    <a:lnTo>
                      <a:pt x="3890" y="2974"/>
                    </a:lnTo>
                    <a:lnTo>
                      <a:pt x="3768" y="2995"/>
                    </a:lnTo>
                    <a:lnTo>
                      <a:pt x="3136" y="2995"/>
                    </a:lnTo>
                    <a:lnTo>
                      <a:pt x="4582" y="10000"/>
                    </a:lnTo>
                    <a:lnTo>
                      <a:pt x="346" y="10000"/>
                    </a:lnTo>
                    <a:lnTo>
                      <a:pt x="1690" y="2995"/>
                    </a:lnTo>
                    <a:lnTo>
                      <a:pt x="1324" y="2995"/>
                    </a:lnTo>
                    <a:lnTo>
                      <a:pt x="1181" y="2974"/>
                    </a:lnTo>
                    <a:lnTo>
                      <a:pt x="570" y="2750"/>
                    </a:lnTo>
                    <a:lnTo>
                      <a:pt x="265" y="2404"/>
                    </a:lnTo>
                    <a:lnTo>
                      <a:pt x="244" y="2160"/>
                    </a:lnTo>
                    <a:lnTo>
                      <a:pt x="265" y="1814"/>
                    </a:lnTo>
                    <a:lnTo>
                      <a:pt x="509" y="1162"/>
                    </a:lnTo>
                    <a:lnTo>
                      <a:pt x="1059" y="612"/>
                    </a:lnTo>
                    <a:lnTo>
                      <a:pt x="1670" y="347"/>
                    </a:lnTo>
                    <a:lnTo>
                      <a:pt x="2200" y="245"/>
                    </a:lnTo>
                    <a:close/>
                    <a:moveTo>
                      <a:pt x="2505" y="1"/>
                    </a:moveTo>
                    <a:lnTo>
                      <a:pt x="2159" y="21"/>
                    </a:lnTo>
                    <a:lnTo>
                      <a:pt x="1589" y="123"/>
                    </a:lnTo>
                    <a:lnTo>
                      <a:pt x="1120" y="306"/>
                    </a:lnTo>
                    <a:lnTo>
                      <a:pt x="733" y="551"/>
                    </a:lnTo>
                    <a:lnTo>
                      <a:pt x="306" y="1040"/>
                    </a:lnTo>
                    <a:lnTo>
                      <a:pt x="20" y="1773"/>
                    </a:lnTo>
                    <a:lnTo>
                      <a:pt x="0" y="2160"/>
                    </a:lnTo>
                    <a:lnTo>
                      <a:pt x="20" y="2424"/>
                    </a:lnTo>
                    <a:lnTo>
                      <a:pt x="285" y="2832"/>
                    </a:lnTo>
                    <a:lnTo>
                      <a:pt x="693" y="3076"/>
                    </a:lnTo>
                    <a:lnTo>
                      <a:pt x="1120" y="3198"/>
                    </a:lnTo>
                    <a:lnTo>
                      <a:pt x="1303" y="3239"/>
                    </a:lnTo>
                    <a:lnTo>
                      <a:pt x="1405" y="3239"/>
                    </a:lnTo>
                    <a:lnTo>
                      <a:pt x="61" y="10245"/>
                    </a:lnTo>
                    <a:lnTo>
                      <a:pt x="4888" y="10245"/>
                    </a:lnTo>
                    <a:lnTo>
                      <a:pt x="3422" y="3239"/>
                    </a:lnTo>
                    <a:lnTo>
                      <a:pt x="3768" y="3239"/>
                    </a:lnTo>
                    <a:lnTo>
                      <a:pt x="3931" y="3219"/>
                    </a:lnTo>
                    <a:lnTo>
                      <a:pt x="4318" y="3117"/>
                    </a:lnTo>
                    <a:lnTo>
                      <a:pt x="4684" y="2873"/>
                    </a:lnTo>
                    <a:lnTo>
                      <a:pt x="4908" y="2445"/>
                    </a:lnTo>
                    <a:lnTo>
                      <a:pt x="4929" y="2160"/>
                    </a:lnTo>
                    <a:lnTo>
                      <a:pt x="4908" y="1814"/>
                    </a:lnTo>
                    <a:lnTo>
                      <a:pt x="4643" y="1101"/>
                    </a:lnTo>
                    <a:lnTo>
                      <a:pt x="4216" y="592"/>
                    </a:lnTo>
                    <a:lnTo>
                      <a:pt x="3849" y="327"/>
                    </a:lnTo>
                    <a:lnTo>
                      <a:pt x="3381" y="123"/>
                    </a:lnTo>
                    <a:lnTo>
                      <a:pt x="2831" y="21"/>
                    </a:lnTo>
                    <a:lnTo>
                      <a:pt x="2505" y="1"/>
                    </a:lnTo>
                    <a:close/>
                  </a:path>
                </a:pathLst>
              </a:custGeom>
              <a:solidFill>
                <a:srgbClr val="DADADA"/>
              </a:solidFill>
              <a:ln cap="flat" cmpd="sng" w="19050">
                <a:solidFill>
                  <a:srgbClr val="DADAD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36"/>
              <p:cNvSpPr/>
              <p:nvPr/>
            </p:nvSpPr>
            <p:spPr>
              <a:xfrm>
                <a:off x="2957202" y="413183"/>
                <a:ext cx="137898" cy="50269"/>
              </a:xfrm>
              <a:custGeom>
                <a:rect b="b" l="l" r="r" t="t"/>
                <a:pathLst>
                  <a:path extrusionOk="0" h="958" w="2628">
                    <a:moveTo>
                      <a:pt x="0" y="0"/>
                    </a:moveTo>
                    <a:lnTo>
                      <a:pt x="0" y="958"/>
                    </a:lnTo>
                    <a:lnTo>
                      <a:pt x="2628" y="958"/>
                    </a:lnTo>
                    <a:lnTo>
                      <a:pt x="2628" y="0"/>
                    </a:lnTo>
                    <a:close/>
                  </a:path>
                </a:pathLst>
              </a:custGeom>
              <a:solidFill>
                <a:srgbClr val="DADADA"/>
              </a:solidFill>
              <a:ln cap="flat" cmpd="sng" w="19050">
                <a:solidFill>
                  <a:srgbClr val="DADAD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36"/>
              <p:cNvSpPr/>
              <p:nvPr/>
            </p:nvSpPr>
            <p:spPr>
              <a:xfrm>
                <a:off x="3188025" y="413183"/>
                <a:ext cx="136848" cy="50269"/>
              </a:xfrm>
              <a:custGeom>
                <a:rect b="b" l="l" r="r" t="t"/>
                <a:pathLst>
                  <a:path extrusionOk="0" h="958" w="2608">
                    <a:moveTo>
                      <a:pt x="0" y="0"/>
                    </a:moveTo>
                    <a:lnTo>
                      <a:pt x="0" y="958"/>
                    </a:lnTo>
                    <a:lnTo>
                      <a:pt x="2607" y="958"/>
                    </a:lnTo>
                    <a:lnTo>
                      <a:pt x="2607" y="0"/>
                    </a:lnTo>
                    <a:close/>
                  </a:path>
                </a:pathLst>
              </a:custGeom>
              <a:solidFill>
                <a:srgbClr val="DADADA"/>
              </a:solidFill>
              <a:ln cap="flat" cmpd="sng" w="19050">
                <a:solidFill>
                  <a:srgbClr val="DADAD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36"/>
              <p:cNvSpPr/>
              <p:nvPr/>
            </p:nvSpPr>
            <p:spPr>
              <a:xfrm>
                <a:off x="2777697" y="445243"/>
                <a:ext cx="727741" cy="316357"/>
              </a:xfrm>
              <a:custGeom>
                <a:rect b="b" l="l" r="r" t="t"/>
                <a:pathLst>
                  <a:path extrusionOk="0" h="6029" w="13869">
                    <a:moveTo>
                      <a:pt x="1222" y="0"/>
                    </a:moveTo>
                    <a:lnTo>
                      <a:pt x="978" y="21"/>
                    </a:lnTo>
                    <a:lnTo>
                      <a:pt x="530" y="163"/>
                    </a:lnTo>
                    <a:lnTo>
                      <a:pt x="204" y="428"/>
                    </a:lnTo>
                    <a:lnTo>
                      <a:pt x="20" y="774"/>
                    </a:lnTo>
                    <a:lnTo>
                      <a:pt x="0" y="978"/>
                    </a:lnTo>
                    <a:lnTo>
                      <a:pt x="0" y="5051"/>
                    </a:lnTo>
                    <a:lnTo>
                      <a:pt x="20" y="5255"/>
                    </a:lnTo>
                    <a:lnTo>
                      <a:pt x="204" y="5601"/>
                    </a:lnTo>
                    <a:lnTo>
                      <a:pt x="530" y="5866"/>
                    </a:lnTo>
                    <a:lnTo>
                      <a:pt x="978" y="6029"/>
                    </a:lnTo>
                    <a:lnTo>
                      <a:pt x="5682" y="6029"/>
                    </a:lnTo>
                    <a:lnTo>
                      <a:pt x="5662" y="5866"/>
                    </a:lnTo>
                    <a:lnTo>
                      <a:pt x="5682" y="5723"/>
                    </a:lnTo>
                    <a:lnTo>
                      <a:pt x="5845" y="5397"/>
                    </a:lnTo>
                    <a:lnTo>
                      <a:pt x="6171" y="5051"/>
                    </a:lnTo>
                    <a:lnTo>
                      <a:pt x="6639" y="4827"/>
                    </a:lnTo>
                    <a:lnTo>
                      <a:pt x="6924" y="4807"/>
                    </a:lnTo>
                    <a:lnTo>
                      <a:pt x="7271" y="4827"/>
                    </a:lnTo>
                    <a:lnTo>
                      <a:pt x="7739" y="5051"/>
                    </a:lnTo>
                    <a:lnTo>
                      <a:pt x="8044" y="5377"/>
                    </a:lnTo>
                    <a:lnTo>
                      <a:pt x="8167" y="5723"/>
                    </a:lnTo>
                    <a:lnTo>
                      <a:pt x="8187" y="5866"/>
                    </a:lnTo>
                    <a:lnTo>
                      <a:pt x="8167" y="6029"/>
                    </a:lnTo>
                    <a:lnTo>
                      <a:pt x="12627" y="6029"/>
                    </a:lnTo>
                    <a:lnTo>
                      <a:pt x="8431" y="5784"/>
                    </a:lnTo>
                    <a:lnTo>
                      <a:pt x="8391" y="5621"/>
                    </a:lnTo>
                    <a:lnTo>
                      <a:pt x="8228" y="5214"/>
                    </a:lnTo>
                    <a:lnTo>
                      <a:pt x="7861" y="4827"/>
                    </a:lnTo>
                    <a:lnTo>
                      <a:pt x="7291" y="4583"/>
                    </a:lnTo>
                    <a:lnTo>
                      <a:pt x="6924" y="4562"/>
                    </a:lnTo>
                    <a:lnTo>
                      <a:pt x="6598" y="4583"/>
                    </a:lnTo>
                    <a:lnTo>
                      <a:pt x="6069" y="4827"/>
                    </a:lnTo>
                    <a:lnTo>
                      <a:pt x="5682" y="5194"/>
                    </a:lnTo>
                    <a:lnTo>
                      <a:pt x="5458" y="5601"/>
                    </a:lnTo>
                    <a:lnTo>
                      <a:pt x="5438" y="5784"/>
                    </a:lnTo>
                    <a:lnTo>
                      <a:pt x="1018" y="5784"/>
                    </a:lnTo>
                    <a:lnTo>
                      <a:pt x="672" y="5662"/>
                    </a:lnTo>
                    <a:lnTo>
                      <a:pt x="407" y="5458"/>
                    </a:lnTo>
                    <a:lnTo>
                      <a:pt x="244" y="5194"/>
                    </a:lnTo>
                    <a:lnTo>
                      <a:pt x="244" y="5051"/>
                    </a:lnTo>
                    <a:lnTo>
                      <a:pt x="244" y="978"/>
                    </a:lnTo>
                    <a:lnTo>
                      <a:pt x="244" y="835"/>
                    </a:lnTo>
                    <a:lnTo>
                      <a:pt x="407" y="571"/>
                    </a:lnTo>
                    <a:lnTo>
                      <a:pt x="672" y="367"/>
                    </a:lnTo>
                    <a:lnTo>
                      <a:pt x="1018" y="245"/>
                    </a:lnTo>
                    <a:lnTo>
                      <a:pt x="12830" y="245"/>
                    </a:lnTo>
                    <a:lnTo>
                      <a:pt x="13197" y="367"/>
                    </a:lnTo>
                    <a:lnTo>
                      <a:pt x="13462" y="571"/>
                    </a:lnTo>
                    <a:lnTo>
                      <a:pt x="13604" y="835"/>
                    </a:lnTo>
                    <a:lnTo>
                      <a:pt x="13625" y="978"/>
                    </a:lnTo>
                    <a:lnTo>
                      <a:pt x="13625" y="5051"/>
                    </a:lnTo>
                    <a:lnTo>
                      <a:pt x="13604" y="5194"/>
                    </a:lnTo>
                    <a:lnTo>
                      <a:pt x="13462" y="5458"/>
                    </a:lnTo>
                    <a:lnTo>
                      <a:pt x="13197" y="5662"/>
                    </a:lnTo>
                    <a:lnTo>
                      <a:pt x="12830" y="5784"/>
                    </a:lnTo>
                    <a:lnTo>
                      <a:pt x="8431" y="5784"/>
                    </a:lnTo>
                    <a:lnTo>
                      <a:pt x="13319" y="5866"/>
                    </a:lnTo>
                    <a:lnTo>
                      <a:pt x="13665" y="5601"/>
                    </a:lnTo>
                    <a:lnTo>
                      <a:pt x="13849" y="5255"/>
                    </a:lnTo>
                    <a:lnTo>
                      <a:pt x="13869" y="5051"/>
                    </a:lnTo>
                    <a:lnTo>
                      <a:pt x="13869" y="978"/>
                    </a:lnTo>
                    <a:lnTo>
                      <a:pt x="13849" y="774"/>
                    </a:lnTo>
                    <a:lnTo>
                      <a:pt x="13665" y="428"/>
                    </a:lnTo>
                    <a:lnTo>
                      <a:pt x="13319" y="163"/>
                    </a:lnTo>
                    <a:lnTo>
                      <a:pt x="12891" y="21"/>
                    </a:lnTo>
                    <a:lnTo>
                      <a:pt x="12627" y="0"/>
                    </a:lnTo>
                    <a:close/>
                  </a:path>
                </a:pathLst>
              </a:custGeom>
              <a:solidFill>
                <a:srgbClr val="DADADA"/>
              </a:solidFill>
              <a:ln cap="flat" cmpd="sng" w="19050">
                <a:solidFill>
                  <a:srgbClr val="DADAD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9" name="Google Shape;189;p36"/>
          <p:cNvGrpSpPr/>
          <p:nvPr/>
        </p:nvGrpSpPr>
        <p:grpSpPr>
          <a:xfrm rot="492319">
            <a:off x="2238686" y="2266878"/>
            <a:ext cx="4054771" cy="3279245"/>
            <a:chOff x="9255166" y="678374"/>
            <a:chExt cx="4704879" cy="3786684"/>
          </a:xfrm>
        </p:grpSpPr>
        <p:sp>
          <p:nvSpPr>
            <p:cNvPr id="190" name="Google Shape;190;p36"/>
            <p:cNvSpPr/>
            <p:nvPr/>
          </p:nvSpPr>
          <p:spPr>
            <a:xfrm flipH="1">
              <a:off x="9818166" y="903814"/>
              <a:ext cx="1055419" cy="260748"/>
            </a:xfrm>
            <a:custGeom>
              <a:rect b="b" l="l" r="r" t="t"/>
              <a:pathLst>
                <a:path extrusionOk="0" h="4217" w="17027">
                  <a:moveTo>
                    <a:pt x="510" y="0"/>
                  </a:moveTo>
                  <a:lnTo>
                    <a:pt x="265" y="184"/>
                  </a:lnTo>
                  <a:lnTo>
                    <a:pt x="204" y="347"/>
                  </a:lnTo>
                  <a:lnTo>
                    <a:pt x="21" y="1365"/>
                  </a:lnTo>
                  <a:lnTo>
                    <a:pt x="0" y="1548"/>
                  </a:lnTo>
                  <a:lnTo>
                    <a:pt x="204" y="1813"/>
                  </a:lnTo>
                  <a:lnTo>
                    <a:pt x="367" y="1854"/>
                  </a:lnTo>
                  <a:lnTo>
                    <a:pt x="15580" y="4216"/>
                  </a:lnTo>
                  <a:lnTo>
                    <a:pt x="15784" y="3931"/>
                  </a:lnTo>
                  <a:lnTo>
                    <a:pt x="16191" y="3381"/>
                  </a:lnTo>
                  <a:lnTo>
                    <a:pt x="16639" y="2913"/>
                  </a:lnTo>
                  <a:lnTo>
                    <a:pt x="17026" y="2566"/>
                  </a:lnTo>
                  <a:lnTo>
                    <a:pt x="6803" y="97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80CE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6"/>
            <p:cNvSpPr/>
            <p:nvPr/>
          </p:nvSpPr>
          <p:spPr>
            <a:xfrm flipH="1">
              <a:off x="9425623" y="1099019"/>
              <a:ext cx="190666" cy="138567"/>
            </a:xfrm>
            <a:custGeom>
              <a:rect b="b" l="l" r="r" t="t"/>
              <a:pathLst>
                <a:path extrusionOk="0" h="2241" w="3076">
                  <a:moveTo>
                    <a:pt x="652" y="0"/>
                  </a:moveTo>
                  <a:lnTo>
                    <a:pt x="428" y="733"/>
                  </a:lnTo>
                  <a:lnTo>
                    <a:pt x="1" y="1731"/>
                  </a:lnTo>
                  <a:lnTo>
                    <a:pt x="2831" y="2240"/>
                  </a:lnTo>
                  <a:lnTo>
                    <a:pt x="3076" y="326"/>
                  </a:lnTo>
                  <a:lnTo>
                    <a:pt x="2444" y="265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80CE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6"/>
            <p:cNvSpPr/>
            <p:nvPr/>
          </p:nvSpPr>
          <p:spPr>
            <a:xfrm flipH="1">
              <a:off x="9274133" y="1119114"/>
              <a:ext cx="194447" cy="118471"/>
            </a:xfrm>
            <a:custGeom>
              <a:rect b="b" l="l" r="r" t="t"/>
              <a:pathLst>
                <a:path extrusionOk="0" h="1916" w="3137">
                  <a:moveTo>
                    <a:pt x="693" y="1"/>
                  </a:moveTo>
                  <a:lnTo>
                    <a:pt x="265" y="143"/>
                  </a:lnTo>
                  <a:lnTo>
                    <a:pt x="652" y="388"/>
                  </a:lnTo>
                  <a:lnTo>
                    <a:pt x="204" y="490"/>
                  </a:lnTo>
                  <a:lnTo>
                    <a:pt x="591" y="775"/>
                  </a:lnTo>
                  <a:lnTo>
                    <a:pt x="143" y="897"/>
                  </a:lnTo>
                  <a:lnTo>
                    <a:pt x="550" y="1162"/>
                  </a:lnTo>
                  <a:lnTo>
                    <a:pt x="82" y="1264"/>
                  </a:lnTo>
                  <a:lnTo>
                    <a:pt x="489" y="1528"/>
                  </a:lnTo>
                  <a:lnTo>
                    <a:pt x="0" y="1630"/>
                  </a:lnTo>
                  <a:lnTo>
                    <a:pt x="448" y="1915"/>
                  </a:lnTo>
                  <a:lnTo>
                    <a:pt x="1283" y="1834"/>
                  </a:lnTo>
                  <a:lnTo>
                    <a:pt x="2994" y="1671"/>
                  </a:lnTo>
                  <a:lnTo>
                    <a:pt x="3096" y="1630"/>
                  </a:lnTo>
                  <a:lnTo>
                    <a:pt x="3137" y="1447"/>
                  </a:lnTo>
                  <a:lnTo>
                    <a:pt x="3055" y="1386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ED7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6"/>
            <p:cNvSpPr/>
            <p:nvPr/>
          </p:nvSpPr>
          <p:spPr>
            <a:xfrm flipH="1">
              <a:off x="9255166" y="1185893"/>
              <a:ext cx="64464" cy="39078"/>
            </a:xfrm>
            <a:custGeom>
              <a:rect b="b" l="l" r="r" t="t"/>
              <a:pathLst>
                <a:path extrusionOk="0" h="632" w="1040">
                  <a:moveTo>
                    <a:pt x="143" y="0"/>
                  </a:moveTo>
                  <a:lnTo>
                    <a:pt x="82" y="61"/>
                  </a:lnTo>
                  <a:lnTo>
                    <a:pt x="1" y="306"/>
                  </a:lnTo>
                  <a:lnTo>
                    <a:pt x="1" y="570"/>
                  </a:lnTo>
                  <a:lnTo>
                    <a:pt x="41" y="632"/>
                  </a:lnTo>
                  <a:lnTo>
                    <a:pt x="958" y="591"/>
                  </a:lnTo>
                  <a:lnTo>
                    <a:pt x="1019" y="570"/>
                  </a:lnTo>
                  <a:lnTo>
                    <a:pt x="1039" y="448"/>
                  </a:lnTo>
                  <a:lnTo>
                    <a:pt x="998" y="408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80CE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6"/>
            <p:cNvSpPr/>
            <p:nvPr/>
          </p:nvSpPr>
          <p:spPr>
            <a:xfrm flipH="1">
              <a:off x="9719740" y="1430193"/>
              <a:ext cx="159115" cy="345087"/>
            </a:xfrm>
            <a:custGeom>
              <a:rect b="b" l="l" r="r" t="t"/>
              <a:pathLst>
                <a:path extrusionOk="0" h="5581" w="2567">
                  <a:moveTo>
                    <a:pt x="1956" y="0"/>
                  </a:moveTo>
                  <a:lnTo>
                    <a:pt x="1691" y="367"/>
                  </a:lnTo>
                  <a:lnTo>
                    <a:pt x="1039" y="1487"/>
                  </a:lnTo>
                  <a:lnTo>
                    <a:pt x="163" y="3279"/>
                  </a:lnTo>
                  <a:lnTo>
                    <a:pt x="1" y="3625"/>
                  </a:lnTo>
                  <a:lnTo>
                    <a:pt x="41" y="4012"/>
                  </a:lnTo>
                  <a:lnTo>
                    <a:pt x="245" y="4623"/>
                  </a:lnTo>
                  <a:lnTo>
                    <a:pt x="550" y="5071"/>
                  </a:lnTo>
                  <a:lnTo>
                    <a:pt x="917" y="5377"/>
                  </a:lnTo>
                  <a:lnTo>
                    <a:pt x="1467" y="5580"/>
                  </a:lnTo>
                  <a:lnTo>
                    <a:pt x="1854" y="5540"/>
                  </a:lnTo>
                  <a:lnTo>
                    <a:pt x="1976" y="5417"/>
                  </a:lnTo>
                  <a:lnTo>
                    <a:pt x="1956" y="5336"/>
                  </a:lnTo>
                  <a:lnTo>
                    <a:pt x="1935" y="5071"/>
                  </a:lnTo>
                  <a:lnTo>
                    <a:pt x="2057" y="4073"/>
                  </a:lnTo>
                  <a:lnTo>
                    <a:pt x="2444" y="2159"/>
                  </a:lnTo>
                  <a:lnTo>
                    <a:pt x="2567" y="1242"/>
                  </a:lnTo>
                  <a:lnTo>
                    <a:pt x="2567" y="896"/>
                  </a:lnTo>
                  <a:lnTo>
                    <a:pt x="2404" y="428"/>
                  </a:lnTo>
                  <a:lnTo>
                    <a:pt x="2037" y="41"/>
                  </a:lnTo>
                  <a:lnTo>
                    <a:pt x="1956" y="0"/>
                  </a:lnTo>
                  <a:close/>
                </a:path>
              </a:pathLst>
            </a:custGeom>
            <a:solidFill>
              <a:srgbClr val="FED7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6"/>
            <p:cNvSpPr/>
            <p:nvPr/>
          </p:nvSpPr>
          <p:spPr>
            <a:xfrm flipH="1">
              <a:off x="9455844" y="678374"/>
              <a:ext cx="4404468" cy="3786684"/>
            </a:xfrm>
            <a:custGeom>
              <a:rect b="b" l="l" r="r" t="t"/>
              <a:pathLst>
                <a:path extrusionOk="0" h="61241" w="71057">
                  <a:moveTo>
                    <a:pt x="62014" y="4196"/>
                  </a:moveTo>
                  <a:lnTo>
                    <a:pt x="62258" y="4522"/>
                  </a:lnTo>
                  <a:lnTo>
                    <a:pt x="62747" y="5052"/>
                  </a:lnTo>
                  <a:lnTo>
                    <a:pt x="63480" y="5581"/>
                  </a:lnTo>
                  <a:lnTo>
                    <a:pt x="64804" y="6009"/>
                  </a:lnTo>
                  <a:lnTo>
                    <a:pt x="65333" y="6111"/>
                  </a:lnTo>
                  <a:lnTo>
                    <a:pt x="65337" y="6113"/>
                  </a:lnTo>
                  <a:lnTo>
                    <a:pt x="65337" y="6113"/>
                  </a:lnTo>
                  <a:lnTo>
                    <a:pt x="65313" y="6131"/>
                  </a:lnTo>
                  <a:lnTo>
                    <a:pt x="64763" y="6620"/>
                  </a:lnTo>
                  <a:lnTo>
                    <a:pt x="64274" y="7129"/>
                  </a:lnTo>
                  <a:lnTo>
                    <a:pt x="63623" y="8106"/>
                  </a:lnTo>
                  <a:lnTo>
                    <a:pt x="62930" y="9675"/>
                  </a:lnTo>
                  <a:lnTo>
                    <a:pt x="62299" y="10835"/>
                  </a:lnTo>
                  <a:lnTo>
                    <a:pt x="61973" y="11304"/>
                  </a:lnTo>
                  <a:lnTo>
                    <a:pt x="61240" y="11976"/>
                  </a:lnTo>
                  <a:lnTo>
                    <a:pt x="60507" y="12302"/>
                  </a:lnTo>
                  <a:lnTo>
                    <a:pt x="59855" y="12302"/>
                  </a:lnTo>
                  <a:lnTo>
                    <a:pt x="59631" y="12179"/>
                  </a:lnTo>
                  <a:lnTo>
                    <a:pt x="59509" y="12057"/>
                  </a:lnTo>
                  <a:lnTo>
                    <a:pt x="59366" y="11731"/>
                  </a:lnTo>
                  <a:lnTo>
                    <a:pt x="59325" y="11059"/>
                  </a:lnTo>
                  <a:lnTo>
                    <a:pt x="59651" y="9939"/>
                  </a:lnTo>
                  <a:lnTo>
                    <a:pt x="60303" y="8799"/>
                  </a:lnTo>
                  <a:lnTo>
                    <a:pt x="60751" y="8290"/>
                  </a:lnTo>
                  <a:lnTo>
                    <a:pt x="60995" y="8025"/>
                  </a:lnTo>
                  <a:lnTo>
                    <a:pt x="61403" y="7394"/>
                  </a:lnTo>
                  <a:lnTo>
                    <a:pt x="61790" y="6375"/>
                  </a:lnTo>
                  <a:lnTo>
                    <a:pt x="62034" y="4542"/>
                  </a:lnTo>
                  <a:lnTo>
                    <a:pt x="62014" y="4196"/>
                  </a:lnTo>
                  <a:close/>
                  <a:moveTo>
                    <a:pt x="60690" y="1"/>
                  </a:moveTo>
                  <a:lnTo>
                    <a:pt x="60486" y="21"/>
                  </a:lnTo>
                  <a:lnTo>
                    <a:pt x="60120" y="143"/>
                  </a:lnTo>
                  <a:lnTo>
                    <a:pt x="59590" y="530"/>
                  </a:lnTo>
                  <a:lnTo>
                    <a:pt x="58511" y="1895"/>
                  </a:lnTo>
                  <a:lnTo>
                    <a:pt x="57554" y="3076"/>
                  </a:lnTo>
                  <a:lnTo>
                    <a:pt x="56983" y="3687"/>
                  </a:lnTo>
                  <a:lnTo>
                    <a:pt x="55558" y="4868"/>
                  </a:lnTo>
                  <a:lnTo>
                    <a:pt x="53358" y="6477"/>
                  </a:lnTo>
                  <a:lnTo>
                    <a:pt x="52462" y="7231"/>
                  </a:lnTo>
                  <a:lnTo>
                    <a:pt x="52320" y="7394"/>
                  </a:lnTo>
                  <a:lnTo>
                    <a:pt x="52055" y="7842"/>
                  </a:lnTo>
                  <a:lnTo>
                    <a:pt x="51790" y="8717"/>
                  </a:lnTo>
                  <a:lnTo>
                    <a:pt x="51444" y="11324"/>
                  </a:lnTo>
                  <a:lnTo>
                    <a:pt x="51200" y="13849"/>
                  </a:lnTo>
                  <a:lnTo>
                    <a:pt x="51037" y="15173"/>
                  </a:lnTo>
                  <a:lnTo>
                    <a:pt x="50589" y="17637"/>
                  </a:lnTo>
                  <a:lnTo>
                    <a:pt x="50079" y="19246"/>
                  </a:lnTo>
                  <a:lnTo>
                    <a:pt x="49652" y="20204"/>
                  </a:lnTo>
                  <a:lnTo>
                    <a:pt x="49122" y="21059"/>
                  </a:lnTo>
                  <a:lnTo>
                    <a:pt x="48491" y="21772"/>
                  </a:lnTo>
                  <a:lnTo>
                    <a:pt x="48124" y="22057"/>
                  </a:lnTo>
                  <a:lnTo>
                    <a:pt x="23054" y="42422"/>
                  </a:lnTo>
                  <a:lnTo>
                    <a:pt x="0" y="61240"/>
                  </a:lnTo>
                  <a:lnTo>
                    <a:pt x="19551" y="61240"/>
                  </a:lnTo>
                  <a:lnTo>
                    <a:pt x="24337" y="56739"/>
                  </a:lnTo>
                  <a:lnTo>
                    <a:pt x="46495" y="35722"/>
                  </a:lnTo>
                  <a:lnTo>
                    <a:pt x="55802" y="26741"/>
                  </a:lnTo>
                  <a:lnTo>
                    <a:pt x="59672" y="22851"/>
                  </a:lnTo>
                  <a:lnTo>
                    <a:pt x="60425" y="21996"/>
                  </a:lnTo>
                  <a:lnTo>
                    <a:pt x="61342" y="20814"/>
                  </a:lnTo>
                  <a:lnTo>
                    <a:pt x="62788" y="18534"/>
                  </a:lnTo>
                  <a:lnTo>
                    <a:pt x="64376" y="15519"/>
                  </a:lnTo>
                  <a:lnTo>
                    <a:pt x="65109" y="13972"/>
                  </a:lnTo>
                  <a:lnTo>
                    <a:pt x="65456" y="13300"/>
                  </a:lnTo>
                  <a:lnTo>
                    <a:pt x="66250" y="12078"/>
                  </a:lnTo>
                  <a:lnTo>
                    <a:pt x="67064" y="10917"/>
                  </a:lnTo>
                  <a:lnTo>
                    <a:pt x="67300" y="10543"/>
                  </a:lnTo>
                  <a:lnTo>
                    <a:pt x="67329" y="10611"/>
                  </a:lnTo>
                  <a:lnTo>
                    <a:pt x="68103" y="11813"/>
                  </a:lnTo>
                  <a:lnTo>
                    <a:pt x="68816" y="12546"/>
                  </a:lnTo>
                  <a:lnTo>
                    <a:pt x="69325" y="12892"/>
                  </a:lnTo>
                  <a:lnTo>
                    <a:pt x="69854" y="13076"/>
                  </a:lnTo>
                  <a:lnTo>
                    <a:pt x="70384" y="13014"/>
                  </a:lnTo>
                  <a:lnTo>
                    <a:pt x="70649" y="12872"/>
                  </a:lnTo>
                  <a:lnTo>
                    <a:pt x="70832" y="12750"/>
                  </a:lnTo>
                  <a:lnTo>
                    <a:pt x="71036" y="12424"/>
                  </a:lnTo>
                  <a:lnTo>
                    <a:pt x="71056" y="12057"/>
                  </a:lnTo>
                  <a:lnTo>
                    <a:pt x="70913" y="11609"/>
                  </a:lnTo>
                  <a:lnTo>
                    <a:pt x="70160" y="10123"/>
                  </a:lnTo>
                  <a:lnTo>
                    <a:pt x="69284" y="8249"/>
                  </a:lnTo>
                  <a:lnTo>
                    <a:pt x="68999" y="7495"/>
                  </a:lnTo>
                  <a:lnTo>
                    <a:pt x="68956" y="7303"/>
                  </a:lnTo>
                  <a:lnTo>
                    <a:pt x="69162" y="6722"/>
                  </a:lnTo>
                  <a:lnTo>
                    <a:pt x="69264" y="5927"/>
                  </a:lnTo>
                  <a:lnTo>
                    <a:pt x="69223" y="5500"/>
                  </a:lnTo>
                  <a:lnTo>
                    <a:pt x="69101" y="5133"/>
                  </a:lnTo>
                  <a:lnTo>
                    <a:pt x="68877" y="4848"/>
                  </a:lnTo>
                  <a:lnTo>
                    <a:pt x="68714" y="4746"/>
                  </a:lnTo>
                  <a:lnTo>
                    <a:pt x="68551" y="4665"/>
                  </a:lnTo>
                  <a:lnTo>
                    <a:pt x="68144" y="4604"/>
                  </a:lnTo>
                  <a:lnTo>
                    <a:pt x="68060" y="4621"/>
                  </a:lnTo>
                  <a:lnTo>
                    <a:pt x="67899" y="4441"/>
                  </a:lnTo>
                  <a:lnTo>
                    <a:pt x="67411" y="4135"/>
                  </a:lnTo>
                  <a:lnTo>
                    <a:pt x="67085" y="4033"/>
                  </a:lnTo>
                  <a:lnTo>
                    <a:pt x="66474" y="3830"/>
                  </a:lnTo>
                  <a:lnTo>
                    <a:pt x="65415" y="3300"/>
                  </a:lnTo>
                  <a:lnTo>
                    <a:pt x="64050" y="2343"/>
                  </a:lnTo>
                  <a:lnTo>
                    <a:pt x="62564" y="999"/>
                  </a:lnTo>
                  <a:lnTo>
                    <a:pt x="61606" y="286"/>
                  </a:lnTo>
                  <a:lnTo>
                    <a:pt x="60995" y="21"/>
                  </a:lnTo>
                  <a:lnTo>
                    <a:pt x="60690" y="1"/>
                  </a:lnTo>
                  <a:close/>
                </a:path>
              </a:pathLst>
            </a:custGeom>
            <a:solidFill>
              <a:srgbClr val="FED7B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6"/>
            <p:cNvSpPr/>
            <p:nvPr/>
          </p:nvSpPr>
          <p:spPr>
            <a:xfrm flipH="1">
              <a:off x="10470805" y="2000595"/>
              <a:ext cx="521418" cy="526442"/>
            </a:xfrm>
            <a:custGeom>
              <a:rect b="b" l="l" r="r" t="t"/>
              <a:pathLst>
                <a:path extrusionOk="0" h="8514" w="8412">
                  <a:moveTo>
                    <a:pt x="1039" y="1"/>
                  </a:moveTo>
                  <a:lnTo>
                    <a:pt x="0" y="958"/>
                  </a:lnTo>
                  <a:lnTo>
                    <a:pt x="7332" y="8514"/>
                  </a:lnTo>
                  <a:lnTo>
                    <a:pt x="8411" y="7434"/>
                  </a:lnTo>
                  <a:lnTo>
                    <a:pt x="1039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6"/>
            <p:cNvSpPr/>
            <p:nvPr/>
          </p:nvSpPr>
          <p:spPr>
            <a:xfrm flipH="1">
              <a:off x="10507419" y="2037138"/>
              <a:ext cx="3452626" cy="2427915"/>
            </a:xfrm>
            <a:custGeom>
              <a:rect b="b" l="l" r="r" t="t"/>
              <a:pathLst>
                <a:path extrusionOk="0" h="39266" w="55701">
                  <a:moveTo>
                    <a:pt x="47514" y="0"/>
                  </a:moveTo>
                  <a:lnTo>
                    <a:pt x="1" y="39265"/>
                  </a:lnTo>
                  <a:lnTo>
                    <a:pt x="22667" y="39265"/>
                  </a:lnTo>
                  <a:lnTo>
                    <a:pt x="55700" y="8411"/>
                  </a:lnTo>
                  <a:lnTo>
                    <a:pt x="4751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6"/>
            <p:cNvSpPr/>
            <p:nvPr/>
          </p:nvSpPr>
          <p:spPr>
            <a:xfrm flipH="1">
              <a:off x="10681617" y="2526974"/>
              <a:ext cx="99796" cy="100787"/>
            </a:xfrm>
            <a:custGeom>
              <a:rect b="b" l="l" r="r" t="t"/>
              <a:pathLst>
                <a:path extrusionOk="0" h="1630" w="1610">
                  <a:moveTo>
                    <a:pt x="631" y="1"/>
                  </a:moveTo>
                  <a:lnTo>
                    <a:pt x="346" y="143"/>
                  </a:lnTo>
                  <a:lnTo>
                    <a:pt x="122" y="347"/>
                  </a:lnTo>
                  <a:lnTo>
                    <a:pt x="0" y="652"/>
                  </a:lnTo>
                  <a:lnTo>
                    <a:pt x="0" y="815"/>
                  </a:lnTo>
                  <a:lnTo>
                    <a:pt x="0" y="978"/>
                  </a:lnTo>
                  <a:lnTo>
                    <a:pt x="122" y="1263"/>
                  </a:lnTo>
                  <a:lnTo>
                    <a:pt x="346" y="1487"/>
                  </a:lnTo>
                  <a:lnTo>
                    <a:pt x="631" y="1609"/>
                  </a:lnTo>
                  <a:lnTo>
                    <a:pt x="794" y="1630"/>
                  </a:lnTo>
                  <a:lnTo>
                    <a:pt x="978" y="1609"/>
                  </a:lnTo>
                  <a:lnTo>
                    <a:pt x="1263" y="1487"/>
                  </a:lnTo>
                  <a:lnTo>
                    <a:pt x="1487" y="1263"/>
                  </a:lnTo>
                  <a:lnTo>
                    <a:pt x="1609" y="978"/>
                  </a:lnTo>
                  <a:lnTo>
                    <a:pt x="1609" y="815"/>
                  </a:lnTo>
                  <a:lnTo>
                    <a:pt x="1609" y="652"/>
                  </a:lnTo>
                  <a:lnTo>
                    <a:pt x="1487" y="347"/>
                  </a:lnTo>
                  <a:lnTo>
                    <a:pt x="1263" y="143"/>
                  </a:lnTo>
                  <a:lnTo>
                    <a:pt x="978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6"/>
            <p:cNvSpPr/>
            <p:nvPr/>
          </p:nvSpPr>
          <p:spPr>
            <a:xfrm flipH="1">
              <a:off x="10805339" y="2641549"/>
              <a:ext cx="101098" cy="100849"/>
            </a:xfrm>
            <a:custGeom>
              <a:rect b="b" l="l" r="r" t="t"/>
              <a:pathLst>
                <a:path extrusionOk="0" h="1631" w="1631">
                  <a:moveTo>
                    <a:pt x="653" y="1"/>
                  </a:moveTo>
                  <a:lnTo>
                    <a:pt x="368" y="143"/>
                  </a:lnTo>
                  <a:lnTo>
                    <a:pt x="144" y="347"/>
                  </a:lnTo>
                  <a:lnTo>
                    <a:pt x="21" y="652"/>
                  </a:lnTo>
                  <a:lnTo>
                    <a:pt x="1" y="815"/>
                  </a:lnTo>
                  <a:lnTo>
                    <a:pt x="21" y="978"/>
                  </a:lnTo>
                  <a:lnTo>
                    <a:pt x="144" y="1263"/>
                  </a:lnTo>
                  <a:lnTo>
                    <a:pt x="368" y="1487"/>
                  </a:lnTo>
                  <a:lnTo>
                    <a:pt x="653" y="1610"/>
                  </a:lnTo>
                  <a:lnTo>
                    <a:pt x="816" y="1630"/>
                  </a:lnTo>
                  <a:lnTo>
                    <a:pt x="979" y="1610"/>
                  </a:lnTo>
                  <a:lnTo>
                    <a:pt x="1284" y="1487"/>
                  </a:lnTo>
                  <a:lnTo>
                    <a:pt x="1488" y="1263"/>
                  </a:lnTo>
                  <a:lnTo>
                    <a:pt x="1630" y="978"/>
                  </a:lnTo>
                  <a:lnTo>
                    <a:pt x="1630" y="815"/>
                  </a:lnTo>
                  <a:lnTo>
                    <a:pt x="1630" y="652"/>
                  </a:lnTo>
                  <a:lnTo>
                    <a:pt x="1488" y="347"/>
                  </a:lnTo>
                  <a:lnTo>
                    <a:pt x="1284" y="143"/>
                  </a:lnTo>
                  <a:lnTo>
                    <a:pt x="979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5"/>
          <p:cNvSpPr txBox="1"/>
          <p:nvPr/>
        </p:nvSpPr>
        <p:spPr>
          <a:xfrm rot="-5400000">
            <a:off x="193950" y="2482597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1" name="Google Shape;371;p45"/>
          <p:cNvSpPr txBox="1"/>
          <p:nvPr/>
        </p:nvSpPr>
        <p:spPr>
          <a:xfrm rot="-5400000">
            <a:off x="260550" y="1682600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2" name="Google Shape;372;p45"/>
          <p:cNvSpPr txBox="1"/>
          <p:nvPr/>
        </p:nvSpPr>
        <p:spPr>
          <a:xfrm rot="-5400000">
            <a:off x="193950" y="3355765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3" name="Google Shape;373;p45"/>
          <p:cNvSpPr txBox="1"/>
          <p:nvPr/>
        </p:nvSpPr>
        <p:spPr>
          <a:xfrm rot="-5400000">
            <a:off x="193950" y="426840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4" name="Google Shape;374;p45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5" name="Google Shape;375;p45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376" name="Google Shape;376;p45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Targets</a:t>
            </a:r>
            <a:endParaRPr b="1" sz="3000">
              <a:solidFill>
                <a:schemeClr val="dk1"/>
              </a:solidFill>
              <a:highlight>
                <a:schemeClr val="accent3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77" name="Google Shape;377;p45"/>
          <p:cNvSpPr txBox="1"/>
          <p:nvPr/>
        </p:nvSpPr>
        <p:spPr>
          <a:xfrm>
            <a:off x="381600" y="971650"/>
            <a:ext cx="848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Usuários que passaram pelo reclame aqui ou que tiveram volume de contatos com CX no mês maior do que 4 vezes foram considerados </a:t>
            </a:r>
            <a:r>
              <a:rPr lang="en"/>
              <a:t>críticos e serviram como variáveis para criamos as variavel target.</a:t>
            </a:r>
            <a:endParaRPr/>
          </a:p>
        </p:txBody>
      </p:sp>
      <p:pic>
        <p:nvPicPr>
          <p:cNvPr id="378" name="Google Shape;37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325" y="1722850"/>
            <a:ext cx="5505788" cy="3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5"/>
          <p:cNvSpPr txBox="1"/>
          <p:nvPr/>
        </p:nvSpPr>
        <p:spPr>
          <a:xfrm>
            <a:off x="6035500" y="4248050"/>
            <a:ext cx="915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</a:rPr>
              <a:t>0    147946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</a:rPr>
              <a:t>1      4588</a:t>
            </a:r>
            <a:endParaRPr sz="105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6"/>
          <p:cNvSpPr txBox="1"/>
          <p:nvPr/>
        </p:nvSpPr>
        <p:spPr>
          <a:xfrm rot="-5400000">
            <a:off x="193950" y="2482597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5" name="Google Shape;385;p46"/>
          <p:cNvSpPr txBox="1"/>
          <p:nvPr/>
        </p:nvSpPr>
        <p:spPr>
          <a:xfrm rot="-5400000">
            <a:off x="260550" y="1682600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6" name="Google Shape;386;p46"/>
          <p:cNvSpPr txBox="1"/>
          <p:nvPr/>
        </p:nvSpPr>
        <p:spPr>
          <a:xfrm rot="-5400000">
            <a:off x="193950" y="3355765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7" name="Google Shape;387;p46"/>
          <p:cNvSpPr txBox="1"/>
          <p:nvPr/>
        </p:nvSpPr>
        <p:spPr>
          <a:xfrm rot="-5400000">
            <a:off x="193950" y="426840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8" name="Google Shape;388;p46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89" name="Google Shape;389;p46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390" name="Google Shape;390;p46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Resultados</a:t>
            </a:r>
            <a:endParaRPr b="1" sz="3000">
              <a:solidFill>
                <a:schemeClr val="dk1"/>
              </a:solidFill>
              <a:highlight>
                <a:schemeClr val="accent3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91" name="Google Shape;39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8" y="1525888"/>
            <a:ext cx="4813725" cy="304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2" name="Google Shape;39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8250" y="1525904"/>
            <a:ext cx="4167600" cy="2813847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46"/>
          <p:cNvSpPr txBox="1"/>
          <p:nvPr/>
        </p:nvSpPr>
        <p:spPr>
          <a:xfrm>
            <a:off x="282000" y="4555850"/>
            <a:ext cx="167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Threshold: 0.5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7"/>
          <p:cNvSpPr txBox="1"/>
          <p:nvPr/>
        </p:nvSpPr>
        <p:spPr>
          <a:xfrm rot="-5400000">
            <a:off x="193950" y="2482597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99" name="Google Shape;399;p47"/>
          <p:cNvSpPr txBox="1"/>
          <p:nvPr/>
        </p:nvSpPr>
        <p:spPr>
          <a:xfrm rot="-5400000">
            <a:off x="260550" y="1682600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00" name="Google Shape;400;p47"/>
          <p:cNvSpPr txBox="1"/>
          <p:nvPr/>
        </p:nvSpPr>
        <p:spPr>
          <a:xfrm rot="-5400000">
            <a:off x="193950" y="3355765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01" name="Google Shape;401;p47"/>
          <p:cNvSpPr txBox="1"/>
          <p:nvPr/>
        </p:nvSpPr>
        <p:spPr>
          <a:xfrm rot="-5400000">
            <a:off x="193950" y="426840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02" name="Google Shape;402;p47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03" name="Google Shape;403;p47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404" name="Google Shape;404;p47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Resultados</a:t>
            </a:r>
            <a:endParaRPr b="1" sz="3000">
              <a:solidFill>
                <a:schemeClr val="dk1"/>
              </a:solidFill>
              <a:highlight>
                <a:schemeClr val="accent3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405" name="Google Shape;405;p47"/>
          <p:cNvPicPr preferRelativeResize="0"/>
          <p:nvPr/>
        </p:nvPicPr>
        <p:blipFill rotWithShape="1">
          <a:blip r:embed="rId3">
            <a:alphaModFix/>
          </a:blip>
          <a:srcRect b="-1160" l="0" r="0" t="1160"/>
          <a:stretch/>
        </p:blipFill>
        <p:spPr>
          <a:xfrm>
            <a:off x="381600" y="1070025"/>
            <a:ext cx="6991350" cy="360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8"/>
          <p:cNvSpPr txBox="1"/>
          <p:nvPr/>
        </p:nvSpPr>
        <p:spPr>
          <a:xfrm rot="-5400000">
            <a:off x="193950" y="2482597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1" name="Google Shape;411;p48"/>
          <p:cNvSpPr txBox="1"/>
          <p:nvPr/>
        </p:nvSpPr>
        <p:spPr>
          <a:xfrm rot="-5400000">
            <a:off x="260550" y="1682600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2" name="Google Shape;412;p48"/>
          <p:cNvSpPr txBox="1"/>
          <p:nvPr/>
        </p:nvSpPr>
        <p:spPr>
          <a:xfrm rot="-5400000">
            <a:off x="193950" y="3355765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3" name="Google Shape;413;p48"/>
          <p:cNvSpPr txBox="1"/>
          <p:nvPr/>
        </p:nvSpPr>
        <p:spPr>
          <a:xfrm rot="-5400000">
            <a:off x="193950" y="426840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4" name="Google Shape;414;p48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15" name="Google Shape;415;p48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416" name="Google Shape;416;p48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Resultados</a:t>
            </a:r>
            <a:endParaRPr b="1" sz="3000">
              <a:solidFill>
                <a:schemeClr val="dk1"/>
              </a:solidFill>
              <a:highlight>
                <a:schemeClr val="accent3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417" name="Google Shape;41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450" y="976450"/>
            <a:ext cx="6991350" cy="37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9"/>
          <p:cNvSpPr txBox="1"/>
          <p:nvPr/>
        </p:nvSpPr>
        <p:spPr>
          <a:xfrm rot="-5400000">
            <a:off x="193950" y="2482597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23" name="Google Shape;423;p49"/>
          <p:cNvSpPr txBox="1"/>
          <p:nvPr/>
        </p:nvSpPr>
        <p:spPr>
          <a:xfrm rot="-5400000">
            <a:off x="260550" y="1682600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24" name="Google Shape;424;p49"/>
          <p:cNvSpPr txBox="1"/>
          <p:nvPr/>
        </p:nvSpPr>
        <p:spPr>
          <a:xfrm rot="-5400000">
            <a:off x="193950" y="3355765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25" name="Google Shape;425;p49"/>
          <p:cNvSpPr txBox="1"/>
          <p:nvPr/>
        </p:nvSpPr>
        <p:spPr>
          <a:xfrm rot="-5400000">
            <a:off x="193950" y="426840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26" name="Google Shape;426;p49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27" name="Google Shape;427;p49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428" name="Google Shape;428;p49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Resultados</a:t>
            </a:r>
            <a:endParaRPr b="1" sz="3000">
              <a:solidFill>
                <a:schemeClr val="dk1"/>
              </a:solidFill>
              <a:highlight>
                <a:schemeClr val="accent3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graphicFrame>
        <p:nvGraphicFramePr>
          <p:cNvPr id="429" name="Google Shape;429;p49"/>
          <p:cNvGraphicFramePr/>
          <p:nvPr/>
        </p:nvGraphicFramePr>
        <p:xfrm>
          <a:off x="19050" y="1766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{B8F85E52-CD9E-4F35-8D31-B0DA6E3BBF76}</a:tableStyleId>
              </a:tblPr>
              <a:tblGrid>
                <a:gridCol w="1188950"/>
                <a:gridCol w="716050"/>
                <a:gridCol w="800100"/>
                <a:gridCol w="800100"/>
                <a:gridCol w="800100"/>
                <a:gridCol w="800100"/>
                <a:gridCol w="800100"/>
                <a:gridCol w="800100"/>
                <a:gridCol w="800100"/>
                <a:gridCol w="800100"/>
                <a:gridCol w="8001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metrics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RF_1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RF_2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RF_3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RF_4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RF_5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RF_6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RF_7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RF_8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RF_9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RF_10</a:t>
                      </a:r>
                      <a:endParaRPr b="1"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Accuracy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0.8997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0.8954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0.9002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0.9050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0.8976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0.8997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0.8976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0.8984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0.8976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0.9063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Recall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0.9171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0.9162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0.9127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0.9206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0.9145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0.9171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0.9162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0.9145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0.9145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0.9162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KFCV-Mean Accuracy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0.8922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0.8973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0.8875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0.8935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0.8875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0.8926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0.8922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0.8929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0.8941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0.8903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KFCV-Variance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0.0110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0.0051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0.0107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0.0097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0.0070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0.0099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0.0074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0.0100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0.0091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0.0098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1013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1004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1019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1021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1011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1013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1009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1013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1011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1029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TP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1051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1050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1046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1055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1048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1051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1050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1048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1048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1050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FP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144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129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127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50"/>
          <p:cNvSpPr txBox="1"/>
          <p:nvPr/>
        </p:nvSpPr>
        <p:spPr>
          <a:xfrm rot="-5400000">
            <a:off x="193950" y="2482597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35" name="Google Shape;435;p50"/>
          <p:cNvSpPr txBox="1"/>
          <p:nvPr/>
        </p:nvSpPr>
        <p:spPr>
          <a:xfrm rot="-5400000">
            <a:off x="260550" y="1682600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36" name="Google Shape;436;p50"/>
          <p:cNvSpPr txBox="1"/>
          <p:nvPr/>
        </p:nvSpPr>
        <p:spPr>
          <a:xfrm rot="-5400000">
            <a:off x="193950" y="3355765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37" name="Google Shape;437;p50"/>
          <p:cNvSpPr txBox="1"/>
          <p:nvPr/>
        </p:nvSpPr>
        <p:spPr>
          <a:xfrm rot="-5400000">
            <a:off x="193950" y="426840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38" name="Google Shape;438;p50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39" name="Google Shape;439;p50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440" name="Google Shape;440;p50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Resultados</a:t>
            </a:r>
            <a:endParaRPr b="1" sz="3000">
              <a:solidFill>
                <a:schemeClr val="dk1"/>
              </a:solidFill>
              <a:highlight>
                <a:schemeClr val="accent3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graphicFrame>
        <p:nvGraphicFramePr>
          <p:cNvPr id="441" name="Google Shape;441;p50"/>
          <p:cNvGraphicFramePr/>
          <p:nvPr/>
        </p:nvGraphicFramePr>
        <p:xfrm>
          <a:off x="0" y="131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{B8F85E52-CD9E-4F35-8D31-B0DA6E3BBF76}</a:tableStyleId>
              </a:tblPr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RF_1_feature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RF_1_importance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RF_2_feature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RF_2_importance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RF_3_feature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RF_3_importance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RF_4_feature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RF_4_importance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RF_5_feature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RF_5_importance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1D63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Volume_7days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0.0494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Volume_7days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0.0790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Volume_7days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0.0616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Volume_7days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0.0741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Volume_7days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0.0719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Volume_15days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0.3251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Volume_15days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0.2868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Volume_15days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0.3621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Volume_15days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0.3032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Volume_15days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0.3397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Tempo_Medio_Email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0.0272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Tempo_Medio_Email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0.0336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Tempo_Medio_Email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0.0368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Tempo_Medio_Email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0.0284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Tempo_Medio_Email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0.0422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Tempo_Medio_Chat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0.0380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Tempo_Medio_Chat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0.0411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Tempo_Medio_Chat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0.0411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Tempo_Medio_Chat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0.0354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Tempo_Medio_Chat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0.0364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Plan_value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0.0045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Plan_value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0.0037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Plan_value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0.0042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Plan_value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0.0040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Plan_value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0.0042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Count_checkin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0.0056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Count_checkin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0.0048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Count_checkin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0.0053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Count_checkin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0.0048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Count_checkin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0.0052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Cancel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0.0023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Cancel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0.0028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Cancel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0.0035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Cancel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0.0031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Cancel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0.0033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CSAT_Rated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0.0609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CSAT_Rated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0.0648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CSAT_Rated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0.0569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CSAT_Rated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0.0620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CSAT_Rated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0.0499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AWT_Chat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0.0348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AWT_Chat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0.0397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AWT_Chat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0.0311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AWT_Chat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0.0361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AWT_Chat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0.0449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%NFCR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0.4358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%NFCR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0.4260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%NFCR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0.3841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%NFCR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0.4378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%NFCR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0.3910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CE8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%Insatisfação(CSAT)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0.0162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%Insatisfação(CSAT)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0.0177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%Insatisfação(CSAT)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0.0132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%Insatisfação(CSAT)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0.0113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%Insatisfação(CSAT)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0.0113</a:t>
                      </a:r>
                      <a:endParaRPr sz="600"/>
                    </a:p>
                  </a:txBody>
                  <a:tcPr marT="19050" marB="19050" marR="28575" marL="28575" anchor="b">
                    <a:lnL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47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1"/>
          <p:cNvSpPr txBox="1"/>
          <p:nvPr/>
        </p:nvSpPr>
        <p:spPr>
          <a:xfrm rot="-5400000">
            <a:off x="193950" y="2482597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47" name="Google Shape;447;p51"/>
          <p:cNvSpPr txBox="1"/>
          <p:nvPr/>
        </p:nvSpPr>
        <p:spPr>
          <a:xfrm rot="-5400000">
            <a:off x="260550" y="1682600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48" name="Google Shape;448;p51"/>
          <p:cNvSpPr txBox="1"/>
          <p:nvPr/>
        </p:nvSpPr>
        <p:spPr>
          <a:xfrm rot="-5400000">
            <a:off x="193950" y="3355765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49" name="Google Shape;449;p51"/>
          <p:cNvSpPr txBox="1"/>
          <p:nvPr/>
        </p:nvSpPr>
        <p:spPr>
          <a:xfrm rot="-5400000">
            <a:off x="193950" y="426840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0" name="Google Shape;450;p51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1" name="Google Shape;451;p51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452" name="Google Shape;452;p51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Resultados</a:t>
            </a:r>
            <a:endParaRPr b="1" sz="3000">
              <a:solidFill>
                <a:schemeClr val="dk1"/>
              </a:solidFill>
              <a:highlight>
                <a:schemeClr val="accent3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53" name="Google Shape;453;p51"/>
          <p:cNvSpPr txBox="1"/>
          <p:nvPr/>
        </p:nvSpPr>
        <p:spPr>
          <a:xfrm>
            <a:off x="282000" y="851650"/>
            <a:ext cx="7757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Planilha com predições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4" name="Google Shape;454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75" y="1272250"/>
            <a:ext cx="9028948" cy="312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2"/>
          <p:cNvSpPr txBox="1"/>
          <p:nvPr/>
        </p:nvSpPr>
        <p:spPr>
          <a:xfrm>
            <a:off x="2931900" y="1881450"/>
            <a:ext cx="3280200" cy="13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Proximos passo</a:t>
            </a:r>
            <a:endParaRPr b="1" sz="2300">
              <a:solidFill>
                <a:srgbClr val="F5F5F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F5F5F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Pontos de atenção</a:t>
            </a:r>
            <a:endParaRPr b="1" sz="2300">
              <a:solidFill>
                <a:srgbClr val="F5F5F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solidFill>
                <a:srgbClr val="F5F5F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3"/>
          <p:cNvSpPr txBox="1"/>
          <p:nvPr/>
        </p:nvSpPr>
        <p:spPr>
          <a:xfrm rot="-5400000">
            <a:off x="193950" y="2482597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65" name="Google Shape;465;p53"/>
          <p:cNvSpPr txBox="1"/>
          <p:nvPr/>
        </p:nvSpPr>
        <p:spPr>
          <a:xfrm rot="-5400000">
            <a:off x="260550" y="1682600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66" name="Google Shape;466;p53"/>
          <p:cNvSpPr txBox="1"/>
          <p:nvPr/>
        </p:nvSpPr>
        <p:spPr>
          <a:xfrm rot="-5400000">
            <a:off x="193950" y="3355765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67" name="Google Shape;467;p53"/>
          <p:cNvSpPr txBox="1"/>
          <p:nvPr/>
        </p:nvSpPr>
        <p:spPr>
          <a:xfrm rot="-5400000">
            <a:off x="193950" y="426840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68" name="Google Shape;468;p53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69" name="Google Shape;469;p53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470" name="Google Shape;470;p53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Proximos passo e </a:t>
            </a:r>
            <a:endParaRPr b="1" sz="3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Pronto de atenção</a:t>
            </a:r>
            <a:endParaRPr b="1" sz="3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71" name="Google Shape;471;p53"/>
          <p:cNvSpPr txBox="1"/>
          <p:nvPr/>
        </p:nvSpPr>
        <p:spPr>
          <a:xfrm>
            <a:off x="381600" y="1067350"/>
            <a:ext cx="7715400" cy="3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2000"/>
              <a:t>Pontos de atenção:</a:t>
            </a:r>
            <a:endParaRPr sz="2000"/>
          </a:p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Por que o valor dos planos estão </a:t>
            </a:r>
            <a:r>
              <a:rPr lang="en" sz="1050">
                <a:highlight>
                  <a:srgbClr val="FFFFFF"/>
                </a:highlight>
              </a:rPr>
              <a:t>Plan Value  36.74% missing</a:t>
            </a:r>
            <a:endParaRPr sz="1050">
              <a:highlight>
                <a:srgbClr val="FFFFFF"/>
              </a:highlight>
            </a:endParaRPr>
          </a:p>
          <a:p>
            <a:pPr indent="-2952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50"/>
              <a:buChar char="-"/>
            </a:pPr>
            <a:r>
              <a:rPr lang="en" sz="1050">
                <a:highlight>
                  <a:srgbClr val="FFFFFF"/>
                </a:highlight>
              </a:rPr>
              <a:t>Modelo preditivo para </a:t>
            </a:r>
            <a:r>
              <a:rPr b="1" lang="en" sz="1050">
                <a:highlight>
                  <a:srgbClr val="FFFFFF"/>
                </a:highlight>
              </a:rPr>
              <a:t>HR</a:t>
            </a:r>
            <a:r>
              <a:rPr lang="en" sz="1050">
                <a:highlight>
                  <a:srgbClr val="FFFFFF"/>
                </a:highlight>
              </a:rPr>
              <a:t> deve ter uma janela de agrupamento menor (2 semanas no max)</a:t>
            </a:r>
            <a:endParaRPr sz="105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" sz="2000"/>
              <a:t>Proximos Passos:</a:t>
            </a:r>
            <a:endParaRPr sz="2000"/>
          </a:p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Valição Kassem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Input Fazer a validação das respostas do modelo (abrir os tickets para alguns casos)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Fazer a estatística dos usuários críticos com os dados NaN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Ter a estatística dos usuários que eram críticos como gabarito e o modelo não predisse corretamente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Quais variáveis daria para mostrar para o modelo a mais? </a:t>
            </a:r>
            <a:endParaRPr sz="1100"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(contatos em 21 dias)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Por que ele não predisse corretamente?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Quais outras variáveis devemos estar olhando?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Motivo do contato (dummies contact reason)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Thread de emails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Csat histórico (É um cara cricri)</a:t>
            </a:r>
            <a:endParaRPr sz="15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7"/>
          <p:cNvPicPr preferRelativeResize="0"/>
          <p:nvPr/>
        </p:nvPicPr>
        <p:blipFill rotWithShape="1">
          <a:blip r:embed="rId3">
            <a:alphaModFix/>
          </a:blip>
          <a:srcRect b="4676" l="160" r="-160" t="11212"/>
          <a:stretch/>
        </p:blipFill>
        <p:spPr>
          <a:xfrm>
            <a:off x="0" y="0"/>
            <a:ext cx="91731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7"/>
          <p:cNvSpPr/>
          <p:nvPr/>
        </p:nvSpPr>
        <p:spPr>
          <a:xfrm>
            <a:off x="22315" y="-7439"/>
            <a:ext cx="9144000" cy="5143500"/>
          </a:xfrm>
          <a:prstGeom prst="rect">
            <a:avLst/>
          </a:prstGeom>
          <a:solidFill>
            <a:srgbClr val="000000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7"/>
          <p:cNvSpPr txBox="1"/>
          <p:nvPr/>
        </p:nvSpPr>
        <p:spPr>
          <a:xfrm>
            <a:off x="4595900" y="1165067"/>
            <a:ext cx="4351500" cy="12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Atritado</a:t>
            </a:r>
            <a:endParaRPr b="1" i="1" sz="20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7" name="Google Shape;207;p37"/>
          <p:cNvSpPr txBox="1"/>
          <p:nvPr/>
        </p:nvSpPr>
        <p:spPr>
          <a:xfrm>
            <a:off x="4708075" y="620490"/>
            <a:ext cx="3564000" cy="9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4"/>
                </a:solidFill>
                <a:latin typeface="Rubik"/>
                <a:ea typeface="Rubik"/>
                <a:cs typeface="Rubik"/>
                <a:sym typeface="Rubik"/>
              </a:rPr>
              <a:t>Cenários </a:t>
            </a:r>
            <a:endParaRPr b="1" sz="3000">
              <a:solidFill>
                <a:schemeClr val="accent4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8" name="Google Shape;208;p37"/>
          <p:cNvSpPr txBox="1"/>
          <p:nvPr/>
        </p:nvSpPr>
        <p:spPr>
          <a:xfrm>
            <a:off x="4631875" y="1953755"/>
            <a:ext cx="40233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Clientes que não tiveram sua solicitação devidamente atendida pelo Front  e escalonaram para Canais Críticos, CS e Legal.</a:t>
            </a:r>
            <a:endParaRPr sz="10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9" name="Google Shape;209;p37"/>
          <p:cNvSpPr txBox="1"/>
          <p:nvPr/>
        </p:nvSpPr>
        <p:spPr>
          <a:xfrm>
            <a:off x="4599650" y="2778050"/>
            <a:ext cx="4446300" cy="9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Potencial de atrito (preditivo)</a:t>
            </a:r>
            <a:endParaRPr b="1" i="1" sz="2000">
              <a:solidFill>
                <a:schemeClr val="accen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10" name="Google Shape;210;p37"/>
          <p:cNvSpPr txBox="1"/>
          <p:nvPr/>
        </p:nvSpPr>
        <p:spPr>
          <a:xfrm>
            <a:off x="4628186" y="3438554"/>
            <a:ext cx="40233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Clientes entrando em contato por diversas vezes em um curto intervalo de tempo, que não estão conseguindo resolver sua solicitação, ainda não escalonaram o tema mas tem potencial para fazê-lo.</a:t>
            </a:r>
            <a:endParaRPr sz="100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11" name="Google Shape;21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69434" y="4645228"/>
            <a:ext cx="692958" cy="1385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" name="Google Shape;216;p38"/>
          <p:cNvCxnSpPr/>
          <p:nvPr/>
        </p:nvCxnSpPr>
        <p:spPr>
          <a:xfrm>
            <a:off x="1066213" y="2401462"/>
            <a:ext cx="73959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7" name="Google Shape;217;p38"/>
          <p:cNvCxnSpPr/>
          <p:nvPr/>
        </p:nvCxnSpPr>
        <p:spPr>
          <a:xfrm>
            <a:off x="1095956" y="1970502"/>
            <a:ext cx="73695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8" name="Google Shape;218;p38"/>
          <p:cNvCxnSpPr/>
          <p:nvPr/>
        </p:nvCxnSpPr>
        <p:spPr>
          <a:xfrm>
            <a:off x="1072850" y="3285813"/>
            <a:ext cx="74091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19" name="Google Shape;219;p38"/>
          <p:cNvCxnSpPr/>
          <p:nvPr/>
        </p:nvCxnSpPr>
        <p:spPr>
          <a:xfrm>
            <a:off x="1095956" y="1556319"/>
            <a:ext cx="73695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20" name="Google Shape;220;p38"/>
          <p:cNvCxnSpPr/>
          <p:nvPr/>
        </p:nvCxnSpPr>
        <p:spPr>
          <a:xfrm>
            <a:off x="1059576" y="2815339"/>
            <a:ext cx="7415700" cy="0"/>
          </a:xfrm>
          <a:prstGeom prst="straightConnector1">
            <a:avLst/>
          </a:prstGeom>
          <a:noFill/>
          <a:ln cap="flat" cmpd="sng" w="9525">
            <a:solidFill>
              <a:srgbClr val="999999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21" name="Google Shape;221;p38"/>
          <p:cNvSpPr txBox="1"/>
          <p:nvPr/>
        </p:nvSpPr>
        <p:spPr>
          <a:xfrm>
            <a:off x="372050" y="1403307"/>
            <a:ext cx="7770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ÓTIMO</a:t>
            </a:r>
            <a:endParaRPr b="1" sz="9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2" name="Google Shape;222;p38"/>
          <p:cNvSpPr txBox="1"/>
          <p:nvPr/>
        </p:nvSpPr>
        <p:spPr>
          <a:xfrm>
            <a:off x="372050" y="1816015"/>
            <a:ext cx="7770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BOM</a:t>
            </a:r>
            <a:endParaRPr b="1" sz="9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3" name="Google Shape;223;p38"/>
          <p:cNvSpPr txBox="1"/>
          <p:nvPr/>
        </p:nvSpPr>
        <p:spPr>
          <a:xfrm>
            <a:off x="372050" y="2236682"/>
            <a:ext cx="7770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REGULAR</a:t>
            </a:r>
            <a:endParaRPr b="1" sz="9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4" name="Google Shape;224;p38"/>
          <p:cNvSpPr txBox="1"/>
          <p:nvPr/>
        </p:nvSpPr>
        <p:spPr>
          <a:xfrm>
            <a:off x="372050" y="2637439"/>
            <a:ext cx="7770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RUIM</a:t>
            </a:r>
            <a:endParaRPr b="1" sz="9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5" name="Google Shape;225;p38"/>
          <p:cNvSpPr txBox="1"/>
          <p:nvPr/>
        </p:nvSpPr>
        <p:spPr>
          <a:xfrm>
            <a:off x="372050" y="3107045"/>
            <a:ext cx="777000" cy="3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PÉSSIMO</a:t>
            </a:r>
            <a:endParaRPr b="1" sz="9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6" name="Google Shape;226;p38"/>
          <p:cNvSpPr txBox="1"/>
          <p:nvPr/>
        </p:nvSpPr>
        <p:spPr>
          <a:xfrm>
            <a:off x="739200" y="3668700"/>
            <a:ext cx="15963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Cenários preditivos</a:t>
            </a:r>
            <a:endParaRPr b="1" sz="9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27" name="Google Shape;227;p38"/>
          <p:cNvSpPr/>
          <p:nvPr/>
        </p:nvSpPr>
        <p:spPr>
          <a:xfrm>
            <a:off x="1271075" y="1539725"/>
            <a:ext cx="6723050" cy="1745475"/>
          </a:xfrm>
          <a:custGeom>
            <a:rect b="b" l="l" r="r" t="t"/>
            <a:pathLst>
              <a:path extrusionOk="0" h="69819" w="268922">
                <a:moveTo>
                  <a:pt x="0" y="0"/>
                </a:moveTo>
                <a:cubicBezTo>
                  <a:pt x="2257" y="841"/>
                  <a:pt x="7920" y="-1637"/>
                  <a:pt x="13539" y="5044"/>
                </a:cubicBezTo>
                <a:cubicBezTo>
                  <a:pt x="19158" y="11725"/>
                  <a:pt x="24865" y="32476"/>
                  <a:pt x="33714" y="40086"/>
                </a:cubicBezTo>
                <a:cubicBezTo>
                  <a:pt x="42563" y="47696"/>
                  <a:pt x="48631" y="48758"/>
                  <a:pt x="66633" y="50705"/>
                </a:cubicBezTo>
                <a:cubicBezTo>
                  <a:pt x="84635" y="52653"/>
                  <a:pt x="125134" y="48939"/>
                  <a:pt x="141726" y="51771"/>
                </a:cubicBezTo>
                <a:cubicBezTo>
                  <a:pt x="158318" y="54603"/>
                  <a:pt x="155294" y="64731"/>
                  <a:pt x="166184" y="67695"/>
                </a:cubicBezTo>
                <a:cubicBezTo>
                  <a:pt x="177074" y="70659"/>
                  <a:pt x="189944" y="69200"/>
                  <a:pt x="207067" y="69554"/>
                </a:cubicBezTo>
                <a:cubicBezTo>
                  <a:pt x="224190" y="69908"/>
                  <a:pt x="258613" y="69775"/>
                  <a:pt x="268922" y="6981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8" name="Google Shape;228;p38"/>
          <p:cNvSpPr/>
          <p:nvPr/>
        </p:nvSpPr>
        <p:spPr>
          <a:xfrm>
            <a:off x="1200858" y="1486471"/>
            <a:ext cx="139800" cy="129300"/>
          </a:xfrm>
          <a:prstGeom prst="ellipse">
            <a:avLst/>
          </a:prstGeom>
          <a:solidFill>
            <a:srgbClr val="FFCE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8"/>
          <p:cNvSpPr txBox="1"/>
          <p:nvPr/>
        </p:nvSpPr>
        <p:spPr>
          <a:xfrm>
            <a:off x="773963" y="3906098"/>
            <a:ext cx="14343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ubik"/>
                <a:ea typeface="Rubik"/>
                <a:cs typeface="Rubik"/>
                <a:sym typeface="Rubik"/>
              </a:rPr>
              <a:t>Front resolve a solicitação no 1º ctc</a:t>
            </a:r>
            <a:endParaRPr sz="70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0" name="Google Shape;230;p38"/>
          <p:cNvSpPr/>
          <p:nvPr/>
        </p:nvSpPr>
        <p:spPr>
          <a:xfrm>
            <a:off x="1075275" y="1210702"/>
            <a:ext cx="2062200" cy="234000"/>
          </a:xfrm>
          <a:prstGeom prst="homePlate">
            <a:avLst>
              <a:gd fmla="val 50000" name="adj"/>
            </a:avLst>
          </a:prstGeom>
          <a:solidFill>
            <a:srgbClr val="FFCE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1" name="Google Shape;231;p38"/>
          <p:cNvSpPr/>
          <p:nvPr/>
        </p:nvSpPr>
        <p:spPr>
          <a:xfrm>
            <a:off x="4204367" y="1213356"/>
            <a:ext cx="1106700" cy="232200"/>
          </a:xfrm>
          <a:prstGeom prst="chevron">
            <a:avLst>
              <a:gd fmla="val 50000" name="adj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2" name="Google Shape;232;p38"/>
          <p:cNvSpPr/>
          <p:nvPr/>
        </p:nvSpPr>
        <p:spPr>
          <a:xfrm>
            <a:off x="5299135" y="1211514"/>
            <a:ext cx="1106700" cy="232200"/>
          </a:xfrm>
          <a:prstGeom prst="chevron">
            <a:avLst>
              <a:gd fmla="val 50000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3" name="Google Shape;233;p38"/>
          <p:cNvSpPr/>
          <p:nvPr/>
        </p:nvSpPr>
        <p:spPr>
          <a:xfrm>
            <a:off x="6387737" y="1211514"/>
            <a:ext cx="1106700" cy="232200"/>
          </a:xfrm>
          <a:prstGeom prst="chevron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4" name="Google Shape;234;p38"/>
          <p:cNvSpPr txBox="1"/>
          <p:nvPr/>
        </p:nvSpPr>
        <p:spPr>
          <a:xfrm>
            <a:off x="1466033" y="1212012"/>
            <a:ext cx="1304400" cy="2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CX Front</a:t>
            </a:r>
            <a:endParaRPr b="1" sz="8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5" name="Google Shape;235;p38"/>
          <p:cNvSpPr txBox="1"/>
          <p:nvPr/>
        </p:nvSpPr>
        <p:spPr>
          <a:xfrm>
            <a:off x="4080163" y="1225283"/>
            <a:ext cx="1372800" cy="2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CS</a:t>
            </a:r>
            <a:endParaRPr b="1" sz="8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6" name="Google Shape;236;p38"/>
          <p:cNvSpPr txBox="1"/>
          <p:nvPr/>
        </p:nvSpPr>
        <p:spPr>
          <a:xfrm>
            <a:off x="5247441" y="1212012"/>
            <a:ext cx="1269300" cy="2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Canais Críticos Procon</a:t>
            </a:r>
            <a:endParaRPr b="1" sz="8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7" name="Google Shape;237;p38"/>
          <p:cNvSpPr txBox="1"/>
          <p:nvPr/>
        </p:nvSpPr>
        <p:spPr>
          <a:xfrm>
            <a:off x="6280724" y="1212009"/>
            <a:ext cx="1269300" cy="2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Jec</a:t>
            </a:r>
            <a:endParaRPr b="1" sz="8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38" name="Google Shape;238;p38"/>
          <p:cNvSpPr/>
          <p:nvPr/>
        </p:nvSpPr>
        <p:spPr>
          <a:xfrm>
            <a:off x="514400" y="4064213"/>
            <a:ext cx="304800" cy="205950"/>
          </a:xfrm>
          <a:prstGeom prst="flowChartProcess">
            <a:avLst/>
          </a:prstGeom>
          <a:solidFill>
            <a:srgbClr val="FFCE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58585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b="1" sz="1000">
              <a:solidFill>
                <a:srgbClr val="585858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39" name="Google Shape;239;p38"/>
          <p:cNvSpPr/>
          <p:nvPr/>
        </p:nvSpPr>
        <p:spPr>
          <a:xfrm>
            <a:off x="1715241" y="1909677"/>
            <a:ext cx="139800" cy="129300"/>
          </a:xfrm>
          <a:prstGeom prst="ellipse">
            <a:avLst/>
          </a:prstGeom>
          <a:solidFill>
            <a:srgbClr val="FFCE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8"/>
          <p:cNvSpPr txBox="1"/>
          <p:nvPr/>
        </p:nvSpPr>
        <p:spPr>
          <a:xfrm>
            <a:off x="2526563" y="3899448"/>
            <a:ext cx="14343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ubik"/>
                <a:ea typeface="Rubik"/>
                <a:cs typeface="Rubik"/>
                <a:sym typeface="Rubik"/>
              </a:rPr>
              <a:t>Front resolve a solicitação no 2º ctc</a:t>
            </a:r>
            <a:endParaRPr sz="70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1" name="Google Shape;241;p38"/>
          <p:cNvSpPr/>
          <p:nvPr/>
        </p:nvSpPr>
        <p:spPr>
          <a:xfrm>
            <a:off x="2267000" y="4057563"/>
            <a:ext cx="304800" cy="205950"/>
          </a:xfrm>
          <a:prstGeom prst="flowChartProcess">
            <a:avLst/>
          </a:prstGeom>
          <a:solidFill>
            <a:srgbClr val="FFCE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58585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b="1" sz="1000">
              <a:solidFill>
                <a:srgbClr val="585858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2" name="Google Shape;242;p38"/>
          <p:cNvSpPr txBox="1"/>
          <p:nvPr/>
        </p:nvSpPr>
        <p:spPr>
          <a:xfrm>
            <a:off x="770470" y="4214082"/>
            <a:ext cx="14976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ubik"/>
                <a:ea typeface="Rubik"/>
                <a:cs typeface="Rubik"/>
                <a:sym typeface="Rubik"/>
              </a:rPr>
              <a:t>Front resolve a solicitação apenas após o 3º ctc</a:t>
            </a:r>
            <a:endParaRPr sz="70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3" name="Google Shape;243;p38"/>
          <p:cNvSpPr/>
          <p:nvPr/>
        </p:nvSpPr>
        <p:spPr>
          <a:xfrm>
            <a:off x="510894" y="4378845"/>
            <a:ext cx="304800" cy="205950"/>
          </a:xfrm>
          <a:prstGeom prst="flowChartProcess">
            <a:avLst/>
          </a:prstGeom>
          <a:solidFill>
            <a:srgbClr val="FFCE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58585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b="1" sz="1000">
              <a:solidFill>
                <a:srgbClr val="585858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4" name="Google Shape;244;p38"/>
          <p:cNvSpPr/>
          <p:nvPr/>
        </p:nvSpPr>
        <p:spPr>
          <a:xfrm>
            <a:off x="2865801" y="2746297"/>
            <a:ext cx="139800" cy="129300"/>
          </a:xfrm>
          <a:prstGeom prst="ellipse">
            <a:avLst/>
          </a:prstGeom>
          <a:solidFill>
            <a:srgbClr val="FFCE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8"/>
          <p:cNvSpPr/>
          <p:nvPr/>
        </p:nvSpPr>
        <p:spPr>
          <a:xfrm>
            <a:off x="1928358" y="2340156"/>
            <a:ext cx="139800" cy="129300"/>
          </a:xfrm>
          <a:prstGeom prst="ellipse">
            <a:avLst/>
          </a:prstGeom>
          <a:solidFill>
            <a:srgbClr val="FFCE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8"/>
          <p:cNvSpPr txBox="1"/>
          <p:nvPr/>
        </p:nvSpPr>
        <p:spPr>
          <a:xfrm>
            <a:off x="2526575" y="4214082"/>
            <a:ext cx="17478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ubik"/>
                <a:ea typeface="Rubik"/>
                <a:cs typeface="Rubik"/>
                <a:sym typeface="Rubik"/>
              </a:rPr>
              <a:t>Front atende a solicitação mas o suporte é avaliado negativamente</a:t>
            </a:r>
            <a:endParaRPr sz="70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7" name="Google Shape;247;p38"/>
          <p:cNvSpPr/>
          <p:nvPr/>
        </p:nvSpPr>
        <p:spPr>
          <a:xfrm>
            <a:off x="2267000" y="4378845"/>
            <a:ext cx="304800" cy="205950"/>
          </a:xfrm>
          <a:prstGeom prst="flowChartProcess">
            <a:avLst/>
          </a:prstGeom>
          <a:solidFill>
            <a:srgbClr val="FFCE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58585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4</a:t>
            </a:r>
            <a:endParaRPr b="1" sz="1000">
              <a:solidFill>
                <a:srgbClr val="585858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48" name="Google Shape;248;p38"/>
          <p:cNvSpPr/>
          <p:nvPr/>
        </p:nvSpPr>
        <p:spPr>
          <a:xfrm>
            <a:off x="3118621" y="1211514"/>
            <a:ext cx="1106700" cy="232200"/>
          </a:xfrm>
          <a:prstGeom prst="chevron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49" name="Google Shape;249;p38"/>
          <p:cNvSpPr txBox="1"/>
          <p:nvPr/>
        </p:nvSpPr>
        <p:spPr>
          <a:xfrm>
            <a:off x="3041889" y="1217270"/>
            <a:ext cx="1269300" cy="2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Canais Críticos Reclame Aqui</a:t>
            </a:r>
            <a:endParaRPr b="1" sz="8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0" name="Google Shape;250;p38"/>
          <p:cNvSpPr/>
          <p:nvPr/>
        </p:nvSpPr>
        <p:spPr>
          <a:xfrm>
            <a:off x="3554872" y="2749011"/>
            <a:ext cx="139800" cy="1293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8"/>
          <p:cNvSpPr txBox="1"/>
          <p:nvPr/>
        </p:nvSpPr>
        <p:spPr>
          <a:xfrm>
            <a:off x="4888775" y="3899450"/>
            <a:ext cx="17478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ubik"/>
                <a:ea typeface="Rubik"/>
                <a:cs typeface="Rubik"/>
                <a:sym typeface="Rubik"/>
              </a:rPr>
              <a:t>Resolução por Canais Criticos após acionamento no Reclame Aqui </a:t>
            </a:r>
            <a:endParaRPr sz="70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2" name="Google Shape;252;p38"/>
          <p:cNvSpPr/>
          <p:nvPr/>
        </p:nvSpPr>
        <p:spPr>
          <a:xfrm>
            <a:off x="4629200" y="4064213"/>
            <a:ext cx="304800" cy="205950"/>
          </a:xfrm>
          <a:prstGeom prst="flowChartProcess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58585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6</a:t>
            </a:r>
            <a:endParaRPr b="1" sz="1000">
              <a:solidFill>
                <a:srgbClr val="585858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3" name="Google Shape;253;p38"/>
          <p:cNvSpPr/>
          <p:nvPr/>
        </p:nvSpPr>
        <p:spPr>
          <a:xfrm>
            <a:off x="4624205" y="2735738"/>
            <a:ext cx="139800" cy="1293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8"/>
          <p:cNvSpPr txBox="1"/>
          <p:nvPr/>
        </p:nvSpPr>
        <p:spPr>
          <a:xfrm>
            <a:off x="6946176" y="3899450"/>
            <a:ext cx="16779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ubik"/>
                <a:ea typeface="Rubik"/>
                <a:cs typeface="Rubik"/>
                <a:sym typeface="Rubik"/>
              </a:rPr>
              <a:t>Resolução</a:t>
            </a:r>
            <a:r>
              <a:rPr lang="en" sz="700">
                <a:latin typeface="Rubik"/>
                <a:ea typeface="Rubik"/>
                <a:cs typeface="Rubik"/>
                <a:sym typeface="Rubik"/>
              </a:rPr>
              <a:t> por Canais Criticos após acionamento no time de CS</a:t>
            </a:r>
            <a:endParaRPr sz="70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5" name="Google Shape;255;p38"/>
          <p:cNvSpPr/>
          <p:nvPr/>
        </p:nvSpPr>
        <p:spPr>
          <a:xfrm>
            <a:off x="6686600" y="4064213"/>
            <a:ext cx="304800" cy="205950"/>
          </a:xfrm>
          <a:prstGeom prst="flowChartProcess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58585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7</a:t>
            </a:r>
            <a:endParaRPr b="1" sz="1000">
              <a:solidFill>
                <a:srgbClr val="FFFFFF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56" name="Google Shape;256;p38"/>
          <p:cNvSpPr/>
          <p:nvPr/>
        </p:nvSpPr>
        <p:spPr>
          <a:xfrm>
            <a:off x="5805479" y="3225298"/>
            <a:ext cx="139800" cy="129300"/>
          </a:xfrm>
          <a:prstGeom prst="ellipse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8"/>
          <p:cNvSpPr/>
          <p:nvPr/>
        </p:nvSpPr>
        <p:spPr>
          <a:xfrm>
            <a:off x="6908646" y="3225090"/>
            <a:ext cx="139800" cy="1293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8"/>
          <p:cNvSpPr txBox="1"/>
          <p:nvPr/>
        </p:nvSpPr>
        <p:spPr>
          <a:xfrm>
            <a:off x="4868866" y="4214082"/>
            <a:ext cx="16245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ubik"/>
                <a:ea typeface="Rubik"/>
                <a:cs typeface="Rubik"/>
                <a:sym typeface="Rubik"/>
              </a:rPr>
              <a:t>Resolução</a:t>
            </a:r>
            <a:r>
              <a:rPr lang="en" sz="700">
                <a:latin typeface="Rubik"/>
                <a:ea typeface="Rubik"/>
                <a:cs typeface="Rubik"/>
                <a:sym typeface="Rubik"/>
              </a:rPr>
              <a:t> por Canais Criticos após acionamento no Procon </a:t>
            </a:r>
            <a:endParaRPr sz="70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59" name="Google Shape;259;p38"/>
          <p:cNvSpPr/>
          <p:nvPr/>
        </p:nvSpPr>
        <p:spPr>
          <a:xfrm>
            <a:off x="4629200" y="4378845"/>
            <a:ext cx="304800" cy="205950"/>
          </a:xfrm>
          <a:prstGeom prst="flowChartProcess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58585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8</a:t>
            </a:r>
            <a:endParaRPr b="1" sz="1000">
              <a:solidFill>
                <a:srgbClr val="585858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0" name="Google Shape;260;p38"/>
          <p:cNvSpPr txBox="1"/>
          <p:nvPr/>
        </p:nvSpPr>
        <p:spPr>
          <a:xfrm>
            <a:off x="6946177" y="4214082"/>
            <a:ext cx="16389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ubik"/>
                <a:ea typeface="Rubik"/>
                <a:cs typeface="Rubik"/>
                <a:sym typeface="Rubik"/>
              </a:rPr>
              <a:t>Resolução</a:t>
            </a:r>
            <a:r>
              <a:rPr lang="en" sz="700">
                <a:latin typeface="Rubik"/>
                <a:ea typeface="Rubik"/>
                <a:cs typeface="Rubik"/>
                <a:sym typeface="Rubik"/>
              </a:rPr>
              <a:t> por Canais Criticos / Legal após acionamento no JEC</a:t>
            </a:r>
            <a:endParaRPr sz="70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1" name="Google Shape;261;p38"/>
          <p:cNvSpPr/>
          <p:nvPr/>
        </p:nvSpPr>
        <p:spPr>
          <a:xfrm>
            <a:off x="6686600" y="4378845"/>
            <a:ext cx="304800" cy="205950"/>
          </a:xfrm>
          <a:prstGeom prst="flowChartProcess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58585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9</a:t>
            </a:r>
            <a:endParaRPr b="1" sz="1000">
              <a:solidFill>
                <a:srgbClr val="585858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62" name="Google Shape;262;p38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3"/>
                </a:solidFill>
                <a:latin typeface="Rubik"/>
                <a:ea typeface="Rubik"/>
                <a:cs typeface="Rubik"/>
                <a:sym typeface="Rubik"/>
              </a:rPr>
              <a:t>Mapeando a </a:t>
            </a:r>
            <a:r>
              <a:rPr b="1" lang="en" sz="3000">
                <a:solidFill>
                  <a:schemeClr val="accent4"/>
                </a:solidFill>
                <a:highlight>
                  <a:schemeClr val="accent3"/>
                </a:highlight>
                <a:latin typeface="Rubik"/>
                <a:ea typeface="Rubik"/>
                <a:cs typeface="Rubik"/>
                <a:sym typeface="Rubik"/>
              </a:rPr>
              <a:t>jornada</a:t>
            </a:r>
            <a:endParaRPr b="1" sz="3000">
              <a:solidFill>
                <a:schemeClr val="accent4"/>
              </a:solidFill>
              <a:highlight>
                <a:schemeClr val="accent3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3" name="Google Shape;263;p38"/>
          <p:cNvSpPr/>
          <p:nvPr/>
        </p:nvSpPr>
        <p:spPr>
          <a:xfrm>
            <a:off x="1151263" y="1484650"/>
            <a:ext cx="238250" cy="129425"/>
          </a:xfrm>
          <a:prstGeom prst="flowChart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1   </a:t>
            </a:r>
            <a:endParaRPr b="1" sz="7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4" name="Google Shape;264;p38"/>
          <p:cNvSpPr/>
          <p:nvPr/>
        </p:nvSpPr>
        <p:spPr>
          <a:xfrm>
            <a:off x="1661808" y="1905139"/>
            <a:ext cx="238275" cy="129436"/>
          </a:xfrm>
          <a:prstGeom prst="flowChart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2</a:t>
            </a:r>
            <a:endParaRPr b="1" sz="7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5" name="Google Shape;265;p38"/>
          <p:cNvSpPr/>
          <p:nvPr/>
        </p:nvSpPr>
        <p:spPr>
          <a:xfrm>
            <a:off x="1872429" y="2339403"/>
            <a:ext cx="238275" cy="129436"/>
          </a:xfrm>
          <a:prstGeom prst="flowChart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3</a:t>
            </a:r>
            <a:endParaRPr b="1" sz="7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6" name="Google Shape;266;p38"/>
          <p:cNvSpPr/>
          <p:nvPr/>
        </p:nvSpPr>
        <p:spPr>
          <a:xfrm>
            <a:off x="2814746" y="2744473"/>
            <a:ext cx="238275" cy="129436"/>
          </a:xfrm>
          <a:prstGeom prst="flowChart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5</a:t>
            </a:r>
            <a:endParaRPr b="1" sz="8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7" name="Google Shape;267;p38"/>
          <p:cNvSpPr/>
          <p:nvPr/>
        </p:nvSpPr>
        <p:spPr>
          <a:xfrm>
            <a:off x="3504368" y="2744473"/>
            <a:ext cx="238275" cy="129436"/>
          </a:xfrm>
          <a:prstGeom prst="flowChart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6</a:t>
            </a:r>
            <a:endParaRPr b="1" sz="7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8" name="Google Shape;268;p38"/>
          <p:cNvSpPr/>
          <p:nvPr/>
        </p:nvSpPr>
        <p:spPr>
          <a:xfrm>
            <a:off x="4577409" y="2731200"/>
            <a:ext cx="238275" cy="129436"/>
          </a:xfrm>
          <a:prstGeom prst="flowChart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7</a:t>
            </a:r>
            <a:endParaRPr b="1" sz="7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69" name="Google Shape;269;p38"/>
          <p:cNvSpPr/>
          <p:nvPr/>
        </p:nvSpPr>
        <p:spPr>
          <a:xfrm>
            <a:off x="5751620" y="3222145"/>
            <a:ext cx="238275" cy="129436"/>
          </a:xfrm>
          <a:prstGeom prst="flowChart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8</a:t>
            </a:r>
            <a:endParaRPr b="1" sz="7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70" name="Google Shape;270;p38"/>
          <p:cNvSpPr/>
          <p:nvPr/>
        </p:nvSpPr>
        <p:spPr>
          <a:xfrm>
            <a:off x="6857164" y="3225377"/>
            <a:ext cx="238275" cy="129436"/>
          </a:xfrm>
          <a:prstGeom prst="flowChart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9</a:t>
            </a:r>
            <a:endParaRPr b="1" sz="7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271" name="Google Shape;271;p38"/>
          <p:cNvGrpSpPr/>
          <p:nvPr/>
        </p:nvGrpSpPr>
        <p:grpSpPr>
          <a:xfrm>
            <a:off x="4662463" y="3738874"/>
            <a:ext cx="238272" cy="238272"/>
            <a:chOff x="1155712" y="1362325"/>
            <a:chExt cx="1489200" cy="1489200"/>
          </a:xfrm>
        </p:grpSpPr>
        <p:sp>
          <p:nvSpPr>
            <p:cNvPr id="272" name="Google Shape;272;p38"/>
            <p:cNvSpPr/>
            <p:nvPr/>
          </p:nvSpPr>
          <p:spPr>
            <a:xfrm>
              <a:off x="1155712" y="1362325"/>
              <a:ext cx="1489200" cy="1489200"/>
            </a:xfrm>
            <a:prstGeom prst="ellipse">
              <a:avLst/>
            </a:prstGeom>
            <a:solidFill>
              <a:srgbClr val="F1413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grpSp>
          <p:nvGrpSpPr>
            <p:cNvPr id="273" name="Google Shape;273;p38"/>
            <p:cNvGrpSpPr/>
            <p:nvPr/>
          </p:nvGrpSpPr>
          <p:grpSpPr>
            <a:xfrm>
              <a:off x="1598303" y="2057874"/>
              <a:ext cx="604004" cy="306898"/>
              <a:chOff x="1788991" y="2121506"/>
              <a:chExt cx="413645" cy="210262"/>
            </a:xfrm>
          </p:grpSpPr>
          <p:sp>
            <p:nvSpPr>
              <p:cNvPr id="274" name="Google Shape;274;p38"/>
              <p:cNvSpPr/>
              <p:nvPr/>
            </p:nvSpPr>
            <p:spPr>
              <a:xfrm>
                <a:off x="1788991" y="2121506"/>
                <a:ext cx="90453" cy="56547"/>
              </a:xfrm>
              <a:custGeom>
                <a:rect b="b" l="l" r="r" t="t"/>
                <a:pathLst>
                  <a:path extrusionOk="0" h="1019" w="1630">
                    <a:moveTo>
                      <a:pt x="652" y="0"/>
                    </a:moveTo>
                    <a:lnTo>
                      <a:pt x="367" y="122"/>
                    </a:lnTo>
                    <a:lnTo>
                      <a:pt x="143" y="346"/>
                    </a:lnTo>
                    <a:lnTo>
                      <a:pt x="21" y="632"/>
                    </a:lnTo>
                    <a:lnTo>
                      <a:pt x="0" y="795"/>
                    </a:lnTo>
                    <a:lnTo>
                      <a:pt x="21" y="917"/>
                    </a:lnTo>
                    <a:lnTo>
                      <a:pt x="41" y="1019"/>
                    </a:lnTo>
                    <a:lnTo>
                      <a:pt x="1609" y="1019"/>
                    </a:lnTo>
                    <a:lnTo>
                      <a:pt x="1629" y="917"/>
                    </a:lnTo>
                    <a:lnTo>
                      <a:pt x="1629" y="795"/>
                    </a:lnTo>
                    <a:lnTo>
                      <a:pt x="1629" y="632"/>
                    </a:lnTo>
                    <a:lnTo>
                      <a:pt x="1507" y="346"/>
                    </a:lnTo>
                    <a:lnTo>
                      <a:pt x="1283" y="122"/>
                    </a:ln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38"/>
              <p:cNvSpPr/>
              <p:nvPr/>
            </p:nvSpPr>
            <p:spPr>
              <a:xfrm>
                <a:off x="2112183" y="2121506"/>
                <a:ext cx="90453" cy="56547"/>
              </a:xfrm>
              <a:custGeom>
                <a:rect b="b" l="l" r="r" t="t"/>
                <a:pathLst>
                  <a:path extrusionOk="0" h="1019" w="1630">
                    <a:moveTo>
                      <a:pt x="652" y="0"/>
                    </a:moveTo>
                    <a:lnTo>
                      <a:pt x="367" y="122"/>
                    </a:lnTo>
                    <a:lnTo>
                      <a:pt x="143" y="346"/>
                    </a:lnTo>
                    <a:lnTo>
                      <a:pt x="21" y="632"/>
                    </a:lnTo>
                    <a:lnTo>
                      <a:pt x="1" y="795"/>
                    </a:lnTo>
                    <a:lnTo>
                      <a:pt x="21" y="917"/>
                    </a:lnTo>
                    <a:lnTo>
                      <a:pt x="41" y="1019"/>
                    </a:lnTo>
                    <a:lnTo>
                      <a:pt x="1610" y="1019"/>
                    </a:lnTo>
                    <a:lnTo>
                      <a:pt x="1630" y="917"/>
                    </a:lnTo>
                    <a:lnTo>
                      <a:pt x="1630" y="795"/>
                    </a:lnTo>
                    <a:lnTo>
                      <a:pt x="1630" y="632"/>
                    </a:lnTo>
                    <a:lnTo>
                      <a:pt x="1487" y="346"/>
                    </a:lnTo>
                    <a:lnTo>
                      <a:pt x="1284" y="122"/>
                    </a:ln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38"/>
              <p:cNvSpPr/>
              <p:nvPr/>
            </p:nvSpPr>
            <p:spPr>
              <a:xfrm>
                <a:off x="1808192" y="2245810"/>
                <a:ext cx="365085" cy="85958"/>
              </a:xfrm>
              <a:custGeom>
                <a:rect b="b" l="l" r="r" t="t"/>
                <a:pathLst>
                  <a:path extrusionOk="0" h="1549" w="6579">
                    <a:moveTo>
                      <a:pt x="3157" y="0"/>
                    </a:moveTo>
                    <a:lnTo>
                      <a:pt x="1996" y="204"/>
                    </a:lnTo>
                    <a:lnTo>
                      <a:pt x="734" y="795"/>
                    </a:lnTo>
                    <a:lnTo>
                      <a:pt x="62" y="1304"/>
                    </a:lnTo>
                    <a:lnTo>
                      <a:pt x="0" y="1385"/>
                    </a:lnTo>
                    <a:lnTo>
                      <a:pt x="41" y="1487"/>
                    </a:lnTo>
                    <a:lnTo>
                      <a:pt x="82" y="1528"/>
                    </a:lnTo>
                    <a:lnTo>
                      <a:pt x="184" y="1528"/>
                    </a:lnTo>
                    <a:lnTo>
                      <a:pt x="224" y="1508"/>
                    </a:lnTo>
                    <a:lnTo>
                      <a:pt x="856" y="1019"/>
                    </a:lnTo>
                    <a:lnTo>
                      <a:pt x="2057" y="449"/>
                    </a:lnTo>
                    <a:lnTo>
                      <a:pt x="3137" y="245"/>
                    </a:lnTo>
                    <a:lnTo>
                      <a:pt x="4114" y="306"/>
                    </a:lnTo>
                    <a:lnTo>
                      <a:pt x="4929" y="550"/>
                    </a:lnTo>
                    <a:lnTo>
                      <a:pt x="5581" y="897"/>
                    </a:lnTo>
                    <a:lnTo>
                      <a:pt x="6232" y="1365"/>
                    </a:lnTo>
                    <a:lnTo>
                      <a:pt x="6354" y="1487"/>
                    </a:lnTo>
                    <a:lnTo>
                      <a:pt x="6436" y="1548"/>
                    </a:lnTo>
                    <a:lnTo>
                      <a:pt x="6538" y="1487"/>
                    </a:lnTo>
                    <a:lnTo>
                      <a:pt x="6579" y="1406"/>
                    </a:lnTo>
                    <a:lnTo>
                      <a:pt x="6538" y="1304"/>
                    </a:lnTo>
                    <a:lnTo>
                      <a:pt x="6436" y="1202"/>
                    </a:lnTo>
                    <a:lnTo>
                      <a:pt x="5764" y="713"/>
                    </a:lnTo>
                    <a:lnTo>
                      <a:pt x="5071" y="347"/>
                    </a:lnTo>
                    <a:lnTo>
                      <a:pt x="4196" y="82"/>
                    </a:lnTo>
                    <a:lnTo>
                      <a:pt x="315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7" name="Google Shape;277;p38"/>
          <p:cNvSpPr txBox="1"/>
          <p:nvPr/>
        </p:nvSpPr>
        <p:spPr>
          <a:xfrm>
            <a:off x="4854000" y="3668700"/>
            <a:ext cx="1372800" cy="37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Cenários atritados</a:t>
            </a:r>
            <a:endParaRPr b="1" sz="9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278" name="Google Shape;278;p38"/>
          <p:cNvGrpSpPr/>
          <p:nvPr/>
        </p:nvGrpSpPr>
        <p:grpSpPr>
          <a:xfrm>
            <a:off x="547661" y="3738857"/>
            <a:ext cx="238272" cy="238272"/>
            <a:chOff x="3783116" y="1362325"/>
            <a:chExt cx="1489200" cy="1489200"/>
          </a:xfrm>
        </p:grpSpPr>
        <p:sp>
          <p:nvSpPr>
            <p:cNvPr id="279" name="Google Shape;279;p38"/>
            <p:cNvSpPr/>
            <p:nvPr/>
          </p:nvSpPr>
          <p:spPr>
            <a:xfrm>
              <a:off x="3783116" y="1362325"/>
              <a:ext cx="1489200" cy="1489200"/>
            </a:xfrm>
            <a:prstGeom prst="ellipse">
              <a:avLst/>
            </a:prstGeom>
            <a:solidFill>
              <a:srgbClr val="FFCF3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grpSp>
          <p:nvGrpSpPr>
            <p:cNvPr id="280" name="Google Shape;280;p38"/>
            <p:cNvGrpSpPr/>
            <p:nvPr/>
          </p:nvGrpSpPr>
          <p:grpSpPr>
            <a:xfrm>
              <a:off x="4238229" y="1864202"/>
              <a:ext cx="603977" cy="541845"/>
              <a:chOff x="4353275" y="1830848"/>
              <a:chExt cx="439671" cy="394442"/>
            </a:xfrm>
          </p:grpSpPr>
          <p:sp>
            <p:nvSpPr>
              <p:cNvPr id="281" name="Google Shape;281;p38"/>
              <p:cNvSpPr/>
              <p:nvPr/>
            </p:nvSpPr>
            <p:spPr>
              <a:xfrm>
                <a:off x="4702494" y="1830848"/>
                <a:ext cx="90453" cy="90453"/>
              </a:xfrm>
              <a:custGeom>
                <a:rect b="b" l="l" r="r" t="t"/>
                <a:pathLst>
                  <a:path extrusionOk="0" h="1630" w="1630">
                    <a:moveTo>
                      <a:pt x="652" y="0"/>
                    </a:moveTo>
                    <a:lnTo>
                      <a:pt x="367" y="122"/>
                    </a:lnTo>
                    <a:lnTo>
                      <a:pt x="143" y="346"/>
                    </a:lnTo>
                    <a:lnTo>
                      <a:pt x="21" y="631"/>
                    </a:lnTo>
                    <a:lnTo>
                      <a:pt x="1" y="815"/>
                    </a:lnTo>
                    <a:lnTo>
                      <a:pt x="21" y="978"/>
                    </a:lnTo>
                    <a:lnTo>
                      <a:pt x="143" y="1263"/>
                    </a:lnTo>
                    <a:lnTo>
                      <a:pt x="367" y="1487"/>
                    </a:lnTo>
                    <a:lnTo>
                      <a:pt x="652" y="1609"/>
                    </a:lnTo>
                    <a:lnTo>
                      <a:pt x="815" y="1629"/>
                    </a:lnTo>
                    <a:lnTo>
                      <a:pt x="978" y="1609"/>
                    </a:lnTo>
                    <a:lnTo>
                      <a:pt x="1284" y="1487"/>
                    </a:lnTo>
                    <a:lnTo>
                      <a:pt x="1487" y="1263"/>
                    </a:lnTo>
                    <a:lnTo>
                      <a:pt x="1610" y="978"/>
                    </a:lnTo>
                    <a:lnTo>
                      <a:pt x="1630" y="815"/>
                    </a:lnTo>
                    <a:lnTo>
                      <a:pt x="1610" y="631"/>
                    </a:lnTo>
                    <a:lnTo>
                      <a:pt x="1487" y="346"/>
                    </a:lnTo>
                    <a:lnTo>
                      <a:pt x="1284" y="122"/>
                    </a:lnTo>
                    <a:lnTo>
                      <a:pt x="97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38"/>
              <p:cNvSpPr/>
              <p:nvPr/>
            </p:nvSpPr>
            <p:spPr>
              <a:xfrm>
                <a:off x="4458379" y="2076070"/>
                <a:ext cx="287118" cy="149219"/>
              </a:xfrm>
              <a:custGeom>
                <a:rect b="b" l="l" r="r" t="t"/>
                <a:pathLst>
                  <a:path extrusionOk="0" h="2689" w="5174">
                    <a:moveTo>
                      <a:pt x="4603" y="0"/>
                    </a:moveTo>
                    <a:lnTo>
                      <a:pt x="4359" y="21"/>
                    </a:lnTo>
                    <a:lnTo>
                      <a:pt x="3789" y="41"/>
                    </a:lnTo>
                    <a:lnTo>
                      <a:pt x="2689" y="204"/>
                    </a:lnTo>
                    <a:lnTo>
                      <a:pt x="1610" y="469"/>
                    </a:lnTo>
                    <a:lnTo>
                      <a:pt x="571" y="876"/>
                    </a:lnTo>
                    <a:lnTo>
                      <a:pt x="62" y="1121"/>
                    </a:lnTo>
                    <a:lnTo>
                      <a:pt x="1" y="1202"/>
                    </a:lnTo>
                    <a:lnTo>
                      <a:pt x="21" y="1304"/>
                    </a:lnTo>
                    <a:lnTo>
                      <a:pt x="82" y="1365"/>
                    </a:lnTo>
                    <a:lnTo>
                      <a:pt x="184" y="1345"/>
                    </a:lnTo>
                    <a:lnTo>
                      <a:pt x="673" y="1100"/>
                    </a:lnTo>
                    <a:lnTo>
                      <a:pt x="1691" y="713"/>
                    </a:lnTo>
                    <a:lnTo>
                      <a:pt x="2750" y="448"/>
                    </a:lnTo>
                    <a:lnTo>
                      <a:pt x="3809" y="286"/>
                    </a:lnTo>
                    <a:lnTo>
                      <a:pt x="4359" y="265"/>
                    </a:lnTo>
                    <a:lnTo>
                      <a:pt x="4563" y="265"/>
                    </a:lnTo>
                    <a:lnTo>
                      <a:pt x="4746" y="306"/>
                    </a:lnTo>
                    <a:lnTo>
                      <a:pt x="4889" y="387"/>
                    </a:lnTo>
                    <a:lnTo>
                      <a:pt x="4929" y="530"/>
                    </a:lnTo>
                    <a:lnTo>
                      <a:pt x="4889" y="673"/>
                    </a:lnTo>
                    <a:lnTo>
                      <a:pt x="4766" y="815"/>
                    </a:lnTo>
                    <a:lnTo>
                      <a:pt x="4746" y="835"/>
                    </a:lnTo>
                    <a:lnTo>
                      <a:pt x="4481" y="1222"/>
                    </a:lnTo>
                    <a:lnTo>
                      <a:pt x="4196" y="2098"/>
                    </a:lnTo>
                    <a:lnTo>
                      <a:pt x="4216" y="2567"/>
                    </a:lnTo>
                    <a:lnTo>
                      <a:pt x="4237" y="2648"/>
                    </a:lnTo>
                    <a:lnTo>
                      <a:pt x="4339" y="2689"/>
                    </a:lnTo>
                    <a:lnTo>
                      <a:pt x="4440" y="2648"/>
                    </a:lnTo>
                    <a:lnTo>
                      <a:pt x="4461" y="2546"/>
                    </a:lnTo>
                    <a:lnTo>
                      <a:pt x="4461" y="2139"/>
                    </a:lnTo>
                    <a:lnTo>
                      <a:pt x="4705" y="1345"/>
                    </a:lnTo>
                    <a:lnTo>
                      <a:pt x="4950" y="998"/>
                    </a:lnTo>
                    <a:lnTo>
                      <a:pt x="4970" y="978"/>
                    </a:lnTo>
                    <a:lnTo>
                      <a:pt x="5113" y="795"/>
                    </a:lnTo>
                    <a:lnTo>
                      <a:pt x="5174" y="530"/>
                    </a:lnTo>
                    <a:lnTo>
                      <a:pt x="5174" y="387"/>
                    </a:lnTo>
                    <a:lnTo>
                      <a:pt x="4970" y="143"/>
                    </a:lnTo>
                    <a:lnTo>
                      <a:pt x="4848" y="82"/>
                    </a:lnTo>
                    <a:lnTo>
                      <a:pt x="4603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38"/>
              <p:cNvSpPr/>
              <p:nvPr/>
            </p:nvSpPr>
            <p:spPr>
              <a:xfrm>
                <a:off x="4651662" y="2027459"/>
                <a:ext cx="24916" cy="65592"/>
              </a:xfrm>
              <a:custGeom>
                <a:rect b="b" l="l" r="r" t="t"/>
                <a:pathLst>
                  <a:path extrusionOk="0" h="1182" w="449">
                    <a:moveTo>
                      <a:pt x="143" y="1"/>
                    </a:moveTo>
                    <a:lnTo>
                      <a:pt x="61" y="62"/>
                    </a:lnTo>
                    <a:lnTo>
                      <a:pt x="0" y="245"/>
                    </a:lnTo>
                    <a:lnTo>
                      <a:pt x="0" y="591"/>
                    </a:lnTo>
                    <a:lnTo>
                      <a:pt x="143" y="1039"/>
                    </a:lnTo>
                    <a:lnTo>
                      <a:pt x="204" y="1121"/>
                    </a:lnTo>
                    <a:lnTo>
                      <a:pt x="245" y="1162"/>
                    </a:lnTo>
                    <a:lnTo>
                      <a:pt x="306" y="1182"/>
                    </a:lnTo>
                    <a:lnTo>
                      <a:pt x="347" y="1182"/>
                    </a:lnTo>
                    <a:lnTo>
                      <a:pt x="387" y="1162"/>
                    </a:lnTo>
                    <a:lnTo>
                      <a:pt x="448" y="1080"/>
                    </a:lnTo>
                    <a:lnTo>
                      <a:pt x="408" y="978"/>
                    </a:lnTo>
                    <a:lnTo>
                      <a:pt x="387" y="917"/>
                    </a:lnTo>
                    <a:lnTo>
                      <a:pt x="245" y="571"/>
                    </a:lnTo>
                    <a:lnTo>
                      <a:pt x="245" y="306"/>
                    </a:lnTo>
                    <a:lnTo>
                      <a:pt x="285" y="184"/>
                    </a:lnTo>
                    <a:lnTo>
                      <a:pt x="306" y="82"/>
                    </a:lnTo>
                    <a:lnTo>
                      <a:pt x="245" y="21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38"/>
              <p:cNvSpPr/>
              <p:nvPr/>
            </p:nvSpPr>
            <p:spPr>
              <a:xfrm>
                <a:off x="4353275" y="1863588"/>
                <a:ext cx="90508" cy="57712"/>
              </a:xfrm>
              <a:custGeom>
                <a:rect b="b" l="l" r="r" t="t"/>
                <a:pathLst>
                  <a:path extrusionOk="0" h="1040" w="1631">
                    <a:moveTo>
                      <a:pt x="21" y="1"/>
                    </a:moveTo>
                    <a:lnTo>
                      <a:pt x="1" y="103"/>
                    </a:lnTo>
                    <a:lnTo>
                      <a:pt x="1" y="225"/>
                    </a:lnTo>
                    <a:lnTo>
                      <a:pt x="1" y="388"/>
                    </a:lnTo>
                    <a:lnTo>
                      <a:pt x="123" y="673"/>
                    </a:lnTo>
                    <a:lnTo>
                      <a:pt x="347" y="897"/>
                    </a:lnTo>
                    <a:lnTo>
                      <a:pt x="652" y="1019"/>
                    </a:lnTo>
                    <a:lnTo>
                      <a:pt x="815" y="1039"/>
                    </a:lnTo>
                    <a:lnTo>
                      <a:pt x="978" y="1019"/>
                    </a:lnTo>
                    <a:lnTo>
                      <a:pt x="1263" y="897"/>
                    </a:lnTo>
                    <a:lnTo>
                      <a:pt x="1487" y="673"/>
                    </a:lnTo>
                    <a:lnTo>
                      <a:pt x="1610" y="388"/>
                    </a:lnTo>
                    <a:lnTo>
                      <a:pt x="1630" y="225"/>
                    </a:lnTo>
                    <a:lnTo>
                      <a:pt x="1610" y="103"/>
                    </a:lnTo>
                    <a:lnTo>
                      <a:pt x="1589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285" name="Google Shape;28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425" y="271529"/>
            <a:ext cx="777000" cy="5548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6" name="Google Shape;286;p38"/>
          <p:cNvCxnSpPr/>
          <p:nvPr/>
        </p:nvCxnSpPr>
        <p:spPr>
          <a:xfrm>
            <a:off x="550850" y="3674700"/>
            <a:ext cx="79176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7" name="Google Shape;287;p38"/>
          <p:cNvSpPr/>
          <p:nvPr/>
        </p:nvSpPr>
        <p:spPr>
          <a:xfrm>
            <a:off x="7474448" y="1211514"/>
            <a:ext cx="1106700" cy="232200"/>
          </a:xfrm>
          <a:prstGeom prst="chevron">
            <a:avLst>
              <a:gd fmla="val 50000" name="adj"/>
            </a:avLst>
          </a:prstGeom>
          <a:solidFill>
            <a:srgbClr val="000000">
              <a:alpha val="284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88" name="Google Shape;288;p38"/>
          <p:cNvSpPr txBox="1"/>
          <p:nvPr/>
        </p:nvSpPr>
        <p:spPr>
          <a:xfrm>
            <a:off x="7374072" y="1212009"/>
            <a:ext cx="1269300" cy="2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Midias Sociais</a:t>
            </a:r>
            <a:endParaRPr b="1" sz="8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89" name="Google Shape;289;p38"/>
          <p:cNvSpPr/>
          <p:nvPr/>
        </p:nvSpPr>
        <p:spPr>
          <a:xfrm>
            <a:off x="7899246" y="3225090"/>
            <a:ext cx="139800" cy="129300"/>
          </a:xfrm>
          <a:prstGeom prst="ellipse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38"/>
          <p:cNvSpPr/>
          <p:nvPr/>
        </p:nvSpPr>
        <p:spPr>
          <a:xfrm>
            <a:off x="7827853" y="3225390"/>
            <a:ext cx="304800" cy="129425"/>
          </a:xfrm>
          <a:prstGeom prst="flowChart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10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91" name="Google Shape;291;p38"/>
          <p:cNvSpPr txBox="1"/>
          <p:nvPr/>
        </p:nvSpPr>
        <p:spPr>
          <a:xfrm>
            <a:off x="4891972" y="4528715"/>
            <a:ext cx="16389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ubik"/>
                <a:ea typeface="Rubik"/>
                <a:cs typeface="Rubik"/>
                <a:sym typeface="Rubik"/>
              </a:rPr>
              <a:t>Usuário se torna um detrator/hater nas redes sociais</a:t>
            </a:r>
            <a:endParaRPr sz="70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92" name="Google Shape;292;p38"/>
          <p:cNvSpPr/>
          <p:nvPr/>
        </p:nvSpPr>
        <p:spPr>
          <a:xfrm>
            <a:off x="4632395" y="4693477"/>
            <a:ext cx="304800" cy="205950"/>
          </a:xfrm>
          <a:prstGeom prst="flowChartProcess">
            <a:avLst/>
          </a:prstGeom>
          <a:solidFill>
            <a:srgbClr val="99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58585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10</a:t>
            </a:r>
            <a:endParaRPr b="1" sz="1000">
              <a:solidFill>
                <a:srgbClr val="585858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93" name="Google Shape;293;p38"/>
          <p:cNvSpPr/>
          <p:nvPr/>
        </p:nvSpPr>
        <p:spPr>
          <a:xfrm>
            <a:off x="2299526" y="2628487"/>
            <a:ext cx="139800" cy="129300"/>
          </a:xfrm>
          <a:prstGeom prst="ellipse">
            <a:avLst/>
          </a:prstGeom>
          <a:solidFill>
            <a:srgbClr val="FFCE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8"/>
          <p:cNvSpPr/>
          <p:nvPr/>
        </p:nvSpPr>
        <p:spPr>
          <a:xfrm>
            <a:off x="2246792" y="2627734"/>
            <a:ext cx="238275" cy="129436"/>
          </a:xfrm>
          <a:prstGeom prst="flowChart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585858"/>
                </a:solidFill>
                <a:latin typeface="Rubik"/>
                <a:ea typeface="Rubik"/>
                <a:cs typeface="Rubik"/>
                <a:sym typeface="Rubik"/>
              </a:rPr>
              <a:t>4</a:t>
            </a:r>
            <a:endParaRPr b="1" sz="700">
              <a:solidFill>
                <a:srgbClr val="585858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95" name="Google Shape;295;p38"/>
          <p:cNvSpPr txBox="1"/>
          <p:nvPr/>
        </p:nvSpPr>
        <p:spPr>
          <a:xfrm>
            <a:off x="768513" y="4534057"/>
            <a:ext cx="17478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Rubik"/>
                <a:ea typeface="Rubik"/>
                <a:cs typeface="Rubik"/>
                <a:sym typeface="Rubik"/>
              </a:rPr>
              <a:t>Histórico de CSAT negativo nos suportes em outras ocasiões</a:t>
            </a:r>
            <a:endParaRPr sz="70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96" name="Google Shape;296;p38"/>
          <p:cNvSpPr/>
          <p:nvPr/>
        </p:nvSpPr>
        <p:spPr>
          <a:xfrm>
            <a:off x="508938" y="4698820"/>
            <a:ext cx="304800" cy="205950"/>
          </a:xfrm>
          <a:prstGeom prst="flowChartProcess">
            <a:avLst/>
          </a:prstGeom>
          <a:solidFill>
            <a:srgbClr val="FFCE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585858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5</a:t>
            </a:r>
            <a:endParaRPr b="1" sz="1000">
              <a:solidFill>
                <a:srgbClr val="585858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1" name="Google Shape;301;p39"/>
          <p:cNvGraphicFramePr/>
          <p:nvPr/>
        </p:nvGraphicFramePr>
        <p:xfrm>
          <a:off x="441960" y="895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{A439FC42-74F8-4C74-982B-5F1BFDA453EE}</a:tableStyleId>
              </a:tblPr>
              <a:tblGrid>
                <a:gridCol w="382850"/>
                <a:gridCol w="1555675"/>
                <a:gridCol w="1604700"/>
                <a:gridCol w="1476775"/>
                <a:gridCol w="1640425"/>
                <a:gridCol w="1573550"/>
              </a:tblGrid>
              <a:tr h="234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RESOLUÇÃO</a:t>
                      </a:r>
                      <a:endParaRPr b="1" sz="1000">
                        <a:solidFill>
                          <a:srgbClr val="FFFFFF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1025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TABULAÇÃO</a:t>
                      </a:r>
                      <a:endParaRPr sz="10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GERAÇÃO DE DADOS</a:t>
                      </a:r>
                      <a:endParaRPr sz="10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27BA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RETROALIMENTAÇÃO PREVENTIVA</a:t>
                      </a:r>
                      <a:endParaRPr sz="10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5A6B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AJUSTES PONTUAIS</a:t>
                      </a:r>
                      <a:endParaRPr sz="10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725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Recebe o contato e garante a reversão da situação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Registra de maneira detalhada o ocorrido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868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Checa qualidade da tabulação (speech)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Gera dados que auxiliarão Trein./Qual./Super. na melhoria de processos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90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27BA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Checa qualidade da tabulação (monitoria)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Aprimora materiais e cria recaps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916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5A6B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Liderança técnica utiliza os dados nos feedbacks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Supervisão aplica feedbacks pontuais e cria acompanhamentos paralelos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302" name="Google Shape;302;p39"/>
          <p:cNvSpPr txBox="1"/>
          <p:nvPr/>
        </p:nvSpPr>
        <p:spPr>
          <a:xfrm rot="-5400000">
            <a:off x="193950" y="2482597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03" name="Google Shape;303;p39"/>
          <p:cNvSpPr txBox="1"/>
          <p:nvPr/>
        </p:nvSpPr>
        <p:spPr>
          <a:xfrm rot="-5400000">
            <a:off x="260550" y="1682600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04" name="Google Shape;304;p39"/>
          <p:cNvSpPr txBox="1"/>
          <p:nvPr/>
        </p:nvSpPr>
        <p:spPr>
          <a:xfrm rot="-5400000">
            <a:off x="193950" y="3355765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05" name="Google Shape;305;p39"/>
          <p:cNvSpPr txBox="1"/>
          <p:nvPr/>
        </p:nvSpPr>
        <p:spPr>
          <a:xfrm rot="-5400000">
            <a:off x="193950" y="426840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06" name="Google Shape;306;p39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07" name="Google Shape;307;p39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ATRITADO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308" name="Google Shape;308;p39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Rotina</a:t>
            </a:r>
            <a:endParaRPr b="1" sz="3000">
              <a:solidFill>
                <a:schemeClr val="dk1"/>
              </a:solidFill>
              <a:highlight>
                <a:schemeClr val="accent3"/>
              </a:highlight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3" name="Google Shape;313;p40"/>
          <p:cNvGraphicFramePr/>
          <p:nvPr/>
        </p:nvGraphicFramePr>
        <p:xfrm>
          <a:off x="441960" y="895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{A439FC42-74F8-4C74-982B-5F1BFDA453EE}</a:tableStyleId>
              </a:tblPr>
              <a:tblGrid>
                <a:gridCol w="382850"/>
                <a:gridCol w="1555675"/>
                <a:gridCol w="1604700"/>
                <a:gridCol w="1476775"/>
                <a:gridCol w="1640425"/>
                <a:gridCol w="1573550"/>
              </a:tblGrid>
              <a:tr h="234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GERAÇÃO DE DADOS</a:t>
                      </a:r>
                      <a:endParaRPr b="1" sz="1000">
                        <a:solidFill>
                          <a:srgbClr val="FFFFFF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1025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TRATATIVA</a:t>
                      </a:r>
                      <a:endParaRPr sz="10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chemeClr val="lt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TABULAÇÃO</a:t>
                      </a:r>
                      <a:endParaRPr sz="10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27BA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RETROALIMENTAÇÃO PREVENTIVA</a:t>
                      </a:r>
                      <a:endParaRPr sz="10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5A6B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AJUSTES PONTUAIS</a:t>
                      </a:r>
                      <a:endParaRPr sz="10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725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Entra em contato com o user e age na solução das solicitações evitando que se tornem atritadas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868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64D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Gera dados que auxiliarão Special Channels a solucionar solicitações que estão no Front antes que se tornem críticas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Gera dados que auxiliarão Trein./Qual./Super. na melhoria de processos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906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27BA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 Checa qualidade da tabulação (monitoria)</a:t>
                      </a:r>
                      <a:endParaRPr sz="13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Aprimora materiais e cria recaps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916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5A6B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Liderança técnica utiliza os dados nas calibragens</a:t>
                      </a:r>
                      <a:endParaRPr sz="11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Supervisão aplica feedbacks pontuais e cria acompanhamentos paralelos</a:t>
                      </a:r>
                      <a:endParaRPr sz="1200"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314" name="Google Shape;314;p40"/>
          <p:cNvSpPr txBox="1"/>
          <p:nvPr/>
        </p:nvSpPr>
        <p:spPr>
          <a:xfrm rot="-5400000">
            <a:off x="193950" y="2482597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15" name="Google Shape;315;p40"/>
          <p:cNvSpPr txBox="1"/>
          <p:nvPr/>
        </p:nvSpPr>
        <p:spPr>
          <a:xfrm rot="-5400000">
            <a:off x="260550" y="1682600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16" name="Google Shape;316;p40"/>
          <p:cNvSpPr txBox="1"/>
          <p:nvPr/>
        </p:nvSpPr>
        <p:spPr>
          <a:xfrm rot="-5400000">
            <a:off x="193950" y="3355765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17" name="Google Shape;317;p40"/>
          <p:cNvSpPr txBox="1"/>
          <p:nvPr/>
        </p:nvSpPr>
        <p:spPr>
          <a:xfrm rot="-5400000">
            <a:off x="193950" y="426840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18" name="Google Shape;318;p40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19" name="Google Shape;319;p40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320" name="Google Shape;320;p40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Rotina</a:t>
            </a:r>
            <a:endParaRPr b="1" sz="3000">
              <a:solidFill>
                <a:schemeClr val="dk1"/>
              </a:solidFill>
              <a:highlight>
                <a:schemeClr val="accent3"/>
              </a:highlight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1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accent3"/>
                </a:solidFill>
                <a:highlight>
                  <a:schemeClr val="accent4"/>
                </a:highlight>
                <a:latin typeface="Rubik"/>
                <a:ea typeface="Rubik"/>
                <a:cs typeface="Rubik"/>
                <a:sym typeface="Rubik"/>
              </a:rPr>
              <a:t>RASCI</a:t>
            </a:r>
            <a:endParaRPr b="1" sz="3000">
              <a:solidFill>
                <a:schemeClr val="accent4"/>
              </a:solidFill>
              <a:highlight>
                <a:schemeClr val="accent4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26" name="Google Shape;326;p41"/>
          <p:cNvSpPr txBox="1"/>
          <p:nvPr/>
        </p:nvSpPr>
        <p:spPr>
          <a:xfrm>
            <a:off x="785900" y="1295075"/>
            <a:ext cx="2519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Atritado</a:t>
            </a:r>
            <a:endParaRPr b="1" i="1" sz="20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27" name="Google Shape;327;p41"/>
          <p:cNvSpPr txBox="1"/>
          <p:nvPr/>
        </p:nvSpPr>
        <p:spPr>
          <a:xfrm>
            <a:off x="4051391" y="510857"/>
            <a:ext cx="2519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2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b="1" i="1" sz="2000">
              <a:solidFill>
                <a:schemeClr val="dk2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28" name="Google Shape;32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4550" y="931975"/>
            <a:ext cx="4214425" cy="386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2450" y="1703575"/>
            <a:ext cx="2216925" cy="157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2"/>
          <p:cNvSpPr txBox="1"/>
          <p:nvPr/>
        </p:nvSpPr>
        <p:spPr>
          <a:xfrm>
            <a:off x="2234250" y="1881450"/>
            <a:ext cx="4675500" cy="13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Estudo da viabilidade de termos um modelo preditivo de usuários criticos</a:t>
            </a:r>
            <a:endParaRPr sz="2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3"/>
          <p:cNvSpPr txBox="1"/>
          <p:nvPr/>
        </p:nvSpPr>
        <p:spPr>
          <a:xfrm rot="-5400000">
            <a:off x="813350" y="234757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0" name="Google Shape;340;p43"/>
          <p:cNvSpPr txBox="1"/>
          <p:nvPr/>
        </p:nvSpPr>
        <p:spPr>
          <a:xfrm rot="-5400000">
            <a:off x="879950" y="1547575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1" name="Google Shape;341;p43"/>
          <p:cNvSpPr txBox="1"/>
          <p:nvPr/>
        </p:nvSpPr>
        <p:spPr>
          <a:xfrm rot="-5400000">
            <a:off x="813350" y="3220740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2" name="Google Shape;342;p43"/>
          <p:cNvSpPr txBox="1"/>
          <p:nvPr/>
        </p:nvSpPr>
        <p:spPr>
          <a:xfrm rot="-5400000">
            <a:off x="813350" y="429305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3" name="Google Shape;343;p43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4" name="Google Shape;344;p43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A ideia</a:t>
            </a:r>
            <a:endParaRPr b="1" sz="30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46" name="Google Shape;346;p43"/>
          <p:cNvSpPr/>
          <p:nvPr/>
        </p:nvSpPr>
        <p:spPr>
          <a:xfrm>
            <a:off x="1573200" y="1591825"/>
            <a:ext cx="1710600" cy="107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Agregador diário</a:t>
            </a:r>
            <a:r>
              <a:rPr lang="en"/>
              <a:t> de atributos dos usuários que entram em contato</a:t>
            </a:r>
            <a:endParaRPr/>
          </a:p>
        </p:txBody>
      </p:sp>
      <p:sp>
        <p:nvSpPr>
          <p:cNvPr id="347" name="Google Shape;347;p43"/>
          <p:cNvSpPr/>
          <p:nvPr/>
        </p:nvSpPr>
        <p:spPr>
          <a:xfrm>
            <a:off x="4504025" y="1591825"/>
            <a:ext cx="1710600" cy="107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 preditivo</a:t>
            </a:r>
            <a:endParaRPr/>
          </a:p>
        </p:txBody>
      </p:sp>
      <p:sp>
        <p:nvSpPr>
          <p:cNvPr id="348" name="Google Shape;348;p43"/>
          <p:cNvSpPr/>
          <p:nvPr/>
        </p:nvSpPr>
        <p:spPr>
          <a:xfrm>
            <a:off x="1840163" y="265150"/>
            <a:ext cx="1169050" cy="757500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Banco de dados</a:t>
            </a:r>
            <a:endParaRPr/>
          </a:p>
        </p:txBody>
      </p:sp>
      <p:graphicFrame>
        <p:nvGraphicFramePr>
          <p:cNvPr id="349" name="Google Shape;349;p43"/>
          <p:cNvGraphicFramePr/>
          <p:nvPr/>
        </p:nvGraphicFramePr>
        <p:xfrm>
          <a:off x="1391513" y="2727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{95180035-D2FD-4C14-9271-F46DCDD1EF93}</a:tableStyleId>
              </a:tblPr>
              <a:tblGrid>
                <a:gridCol w="1520225"/>
                <a:gridCol w="553750"/>
              </a:tblGrid>
              <a:tr h="111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/>
                        <a:t>Atributo</a:t>
                      </a:r>
                      <a:endParaRPr b="1" sz="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/>
                        <a:t>Type</a:t>
                      </a:r>
                      <a:endParaRPr b="1" sz="600"/>
                    </a:p>
                  </a:txBody>
                  <a:tcPr marT="63500" marB="63500" marR="63500" marL="63500"/>
                </a:tc>
              </a:tr>
              <a:tr h="107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ID do cliente</a:t>
                      </a:r>
                      <a:endParaRPr sz="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STRING</a:t>
                      </a:r>
                      <a:endParaRPr sz="600"/>
                    </a:p>
                  </a:txBody>
                  <a:tcPr marT="63500" marB="63500" marR="63500" marL="63500"/>
                </a:tc>
              </a:tr>
              <a:tr h="107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 de contato 7 dias</a:t>
                      </a:r>
                      <a:endParaRPr sz="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INT</a:t>
                      </a:r>
                      <a:endParaRPr sz="600"/>
                    </a:p>
                  </a:txBody>
                  <a:tcPr marT="63500" marB="63500" marR="63500" marL="63500"/>
                </a:tc>
              </a:tr>
              <a:tr h="107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 de contato 15 dias</a:t>
                      </a:r>
                      <a:endParaRPr sz="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INT</a:t>
                      </a:r>
                      <a:endParaRPr sz="600"/>
                    </a:p>
                  </a:txBody>
                  <a:tcPr marT="63500" marB="63500" marR="63500" marL="63500"/>
                </a:tc>
              </a:tr>
              <a:tr h="107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Volume de contato 30 dias</a:t>
                      </a:r>
                      <a:endParaRPr sz="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INT</a:t>
                      </a:r>
                      <a:endParaRPr sz="600"/>
                    </a:p>
                  </a:txBody>
                  <a:tcPr marT="63500" marB="63500" marR="63500" marL="63500"/>
                </a:tc>
              </a:tr>
              <a:tr h="107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 de tickets insatisfação</a:t>
                      </a:r>
                      <a:endParaRPr sz="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FLOAT</a:t>
                      </a:r>
                      <a:endParaRPr sz="600"/>
                    </a:p>
                  </a:txBody>
                  <a:tcPr marT="63500" marB="63500" marR="63500" marL="63500"/>
                </a:tc>
              </a:tr>
              <a:tr h="107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% de tickets não FCR</a:t>
                      </a:r>
                      <a:endParaRPr sz="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FLOAT</a:t>
                      </a:r>
                      <a:endParaRPr sz="600"/>
                    </a:p>
                  </a:txBody>
                  <a:tcPr marT="63500" marB="63500" marR="63500" marL="63500"/>
                </a:tc>
              </a:tr>
              <a:tr h="107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Intenção Cancelamento</a:t>
                      </a:r>
                      <a:endParaRPr sz="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BOOLEAN</a:t>
                      </a:r>
                      <a:endParaRPr sz="600"/>
                    </a:p>
                  </a:txBody>
                  <a:tcPr marT="63500" marB="63500" marR="63500" marL="63500"/>
                </a:tc>
              </a:tr>
              <a:tr h="1074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AWT de chat</a:t>
                      </a:r>
                      <a:endParaRPr sz="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FLOAT</a:t>
                      </a:r>
                      <a:endParaRPr sz="600"/>
                    </a:p>
                  </a:txBody>
                  <a:tcPr marT="63500" marB="63500" marR="63500" marL="63500"/>
                </a:tc>
              </a:tr>
              <a:tr h="10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600"/>
                        <a:t>...</a:t>
                      </a:r>
                      <a:endParaRPr b="1" sz="6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6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350" name="Google Shape;350;p43"/>
          <p:cNvSpPr/>
          <p:nvPr/>
        </p:nvSpPr>
        <p:spPr>
          <a:xfrm>
            <a:off x="7160950" y="1591825"/>
            <a:ext cx="1710600" cy="107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Tabela com as predições</a:t>
            </a:r>
            <a:endParaRPr/>
          </a:p>
        </p:txBody>
      </p:sp>
      <p:cxnSp>
        <p:nvCxnSpPr>
          <p:cNvPr id="351" name="Google Shape;351;p43"/>
          <p:cNvCxnSpPr>
            <a:stCxn id="346" idx="3"/>
            <a:endCxn id="347" idx="1"/>
          </p:cNvCxnSpPr>
          <p:nvPr/>
        </p:nvCxnSpPr>
        <p:spPr>
          <a:xfrm>
            <a:off x="3283800" y="2129725"/>
            <a:ext cx="1220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2" name="Google Shape;352;p43"/>
          <p:cNvCxnSpPr>
            <a:stCxn id="347" idx="3"/>
            <a:endCxn id="350" idx="1"/>
          </p:cNvCxnSpPr>
          <p:nvPr/>
        </p:nvCxnSpPr>
        <p:spPr>
          <a:xfrm>
            <a:off x="6214625" y="2129725"/>
            <a:ext cx="946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3" name="Google Shape;353;p43"/>
          <p:cNvCxnSpPr>
            <a:stCxn id="348" idx="3"/>
            <a:endCxn id="346" idx="0"/>
          </p:cNvCxnSpPr>
          <p:nvPr/>
        </p:nvCxnSpPr>
        <p:spPr>
          <a:xfrm>
            <a:off x="2424688" y="1022650"/>
            <a:ext cx="3900" cy="56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4"/>
          <p:cNvSpPr txBox="1"/>
          <p:nvPr/>
        </p:nvSpPr>
        <p:spPr>
          <a:xfrm rot="-5400000">
            <a:off x="193950" y="2482597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CUSTOMER INSIGHTS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59" name="Google Shape;359;p44"/>
          <p:cNvSpPr txBox="1"/>
          <p:nvPr/>
        </p:nvSpPr>
        <p:spPr>
          <a:xfrm rot="-5400000">
            <a:off x="260550" y="1682600"/>
            <a:ext cx="7575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SPECIAL CHANNELS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60" name="Google Shape;360;p44"/>
          <p:cNvSpPr txBox="1"/>
          <p:nvPr/>
        </p:nvSpPr>
        <p:spPr>
          <a:xfrm rot="-5400000">
            <a:off x="193950" y="3355765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QUALIDADE / TREINAMENTO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61" name="Google Shape;361;p44"/>
          <p:cNvSpPr txBox="1"/>
          <p:nvPr/>
        </p:nvSpPr>
        <p:spPr>
          <a:xfrm rot="-5400000">
            <a:off x="193950" y="4268402"/>
            <a:ext cx="890700" cy="1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rgbClr val="FFFFFF"/>
                </a:solidFill>
                <a:latin typeface="Rubik"/>
                <a:ea typeface="Rubik"/>
                <a:cs typeface="Rubik"/>
                <a:sym typeface="Rubik"/>
              </a:rPr>
              <a:t>LIDERANÇA CX</a:t>
            </a:r>
            <a:endParaRPr b="1" sz="700">
              <a:solidFill>
                <a:srgbClr val="FFFFFF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62" name="Google Shape;362;p44"/>
          <p:cNvSpPr/>
          <p:nvPr/>
        </p:nvSpPr>
        <p:spPr>
          <a:xfrm>
            <a:off x="6605650" y="-216400"/>
            <a:ext cx="2265900" cy="7443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363" name="Google Shape;363;p44"/>
          <p:cNvSpPr txBox="1"/>
          <p:nvPr/>
        </p:nvSpPr>
        <p:spPr>
          <a:xfrm>
            <a:off x="6605525" y="39275"/>
            <a:ext cx="22659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5F5F1"/>
                </a:solidFill>
                <a:latin typeface="Rubik"/>
                <a:ea typeface="Rubik"/>
                <a:cs typeface="Rubik"/>
                <a:sym typeface="Rubik"/>
              </a:rPr>
              <a:t>PREDITIVO</a:t>
            </a:r>
            <a:endParaRPr sz="1800">
              <a:solidFill>
                <a:srgbClr val="F5F5F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sp>
        <p:nvSpPr>
          <p:cNvPr id="364" name="Google Shape;364;p44"/>
          <p:cNvSpPr txBox="1"/>
          <p:nvPr/>
        </p:nvSpPr>
        <p:spPr>
          <a:xfrm>
            <a:off x="282000" y="311350"/>
            <a:ext cx="4167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Variáveis</a:t>
            </a:r>
            <a:endParaRPr b="1" sz="3000">
              <a:solidFill>
                <a:schemeClr val="dk1"/>
              </a:solidFill>
              <a:highlight>
                <a:schemeClr val="accent3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graphicFrame>
        <p:nvGraphicFramePr>
          <p:cNvPr id="365" name="Google Shape;365;p44"/>
          <p:cNvGraphicFramePr/>
          <p:nvPr/>
        </p:nvGraphicFramePr>
        <p:xfrm>
          <a:off x="2507550" y="387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{95180035-D2FD-4C14-9271-F46DCDD1EF93}</a:tableStyleId>
              </a:tblPr>
              <a:tblGrid>
                <a:gridCol w="2876550"/>
                <a:gridCol w="1047750"/>
              </a:tblGrid>
              <a:tr h="180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Atributo</a:t>
                      </a:r>
                      <a:endParaRPr b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Type</a:t>
                      </a:r>
                      <a:endParaRPr b="1"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ID do cliente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STRING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Volume de contato 7 dias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INT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Volume de contato 15 dias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INT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" sz="1100"/>
                        <a:t>Volume de contato 30 dias</a:t>
                      </a:r>
                      <a:endParaRPr i="1"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INT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% de tickets insatisfação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FLOAT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% de tickets não FCR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FLOAT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Intenção Cancelamento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BOOLEAN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AWT de chat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FLOAT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Tempo medio Email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INT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Tempo medio Form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INT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N de checkins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INT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Plano do usuário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STRING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Reclame Aqui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BOOLEAN</a:t>
                      </a:r>
                      <a:endParaRPr sz="11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Target </a:t>
                      </a:r>
                      <a:endParaRPr sz="11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BOOLEAN</a:t>
                      </a:r>
                      <a:endParaRPr sz="11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ympass2020template">
  <a:themeElements>
    <a:clrScheme name="Simple Light">
      <a:dk1>
        <a:srgbClr val="222222"/>
      </a:dk1>
      <a:lt1>
        <a:srgbClr val="FFFFFF"/>
      </a:lt1>
      <a:dk2>
        <a:srgbClr val="595959"/>
      </a:dk2>
      <a:lt2>
        <a:srgbClr val="FFCDCD"/>
      </a:lt2>
      <a:accent1>
        <a:srgbClr val="FF4438"/>
      </a:accent1>
      <a:accent2>
        <a:srgbClr val="FF874C"/>
      </a:accent2>
      <a:accent3>
        <a:srgbClr val="710252"/>
      </a:accent3>
      <a:accent4>
        <a:srgbClr val="FFB0A7"/>
      </a:accent4>
      <a:accent5>
        <a:srgbClr val="FFE8E6"/>
      </a:accent5>
      <a:accent6>
        <a:srgbClr val="C8ADFC"/>
      </a:accent6>
      <a:hlink>
        <a:srgbClr val="CACAC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